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72" r:id="rId4"/>
    <p:sldId id="276" r:id="rId5"/>
    <p:sldId id="275" r:id="rId6"/>
    <p:sldId id="274" r:id="rId7"/>
    <p:sldId id="277" r:id="rId8"/>
    <p:sldId id="273" r:id="rId9"/>
    <p:sldId id="260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44E"/>
    <a:srgbClr val="6B3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9D3C2-FDB2-4E1B-A25E-75DDE204E325}" type="doc">
      <dgm:prSet loTypeId="urn:microsoft.com/office/officeart/2005/8/layout/l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13D931A-2551-4FD2-8589-62907DD9FC3F}" type="asst">
      <dgm:prSet phldrT="[文字]" custT="1"/>
      <dgm:spPr/>
      <dgm:t>
        <a:bodyPr/>
        <a:lstStyle/>
        <a:p>
          <a:r>
            <a:rPr lang="zh-TW" altLang="en-US" sz="2500" dirty="0"/>
            <a:t>正常抵免</a:t>
          </a:r>
        </a:p>
      </dgm:t>
    </dgm:pt>
    <dgm:pt modelId="{E041A606-4CAA-4BCB-BC4E-CB48A70CF778}" type="parTrans" cxnId="{E7789338-43A6-4C79-878A-2D9ABA3A8750}">
      <dgm:prSet/>
      <dgm:spPr/>
      <dgm:t>
        <a:bodyPr/>
        <a:lstStyle/>
        <a:p>
          <a:endParaRPr lang="zh-TW" altLang="en-US"/>
        </a:p>
      </dgm:t>
    </dgm:pt>
    <dgm:pt modelId="{726717F6-294C-432E-B6B7-94F39657BEEA}" type="sibTrans" cxnId="{E7789338-43A6-4C79-878A-2D9ABA3A8750}">
      <dgm:prSet/>
      <dgm:spPr/>
      <dgm:t>
        <a:bodyPr/>
        <a:lstStyle/>
        <a:p>
          <a:endParaRPr lang="zh-TW" altLang="en-US"/>
        </a:p>
      </dgm:t>
    </dgm:pt>
    <dgm:pt modelId="{D879C335-26C3-4F9B-B471-D89CF94DFAF7}">
      <dgm:prSet phldrT="[文字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2000" dirty="0"/>
            <a:t>線上抵免</a:t>
          </a:r>
        </a:p>
      </dgm:t>
    </dgm:pt>
    <dgm:pt modelId="{667522CC-F304-4BDA-A629-F7E8BF177E69}" type="parTrans" cxnId="{2E0B4C46-332C-4926-860A-5A0C936DC716}">
      <dgm:prSet/>
      <dgm:spPr/>
      <dgm:t>
        <a:bodyPr/>
        <a:lstStyle/>
        <a:p>
          <a:endParaRPr lang="zh-TW" altLang="en-US"/>
        </a:p>
      </dgm:t>
    </dgm:pt>
    <dgm:pt modelId="{69870C7A-A1D7-46A1-B93D-2E915DBE72CA}" type="sibTrans" cxnId="{2E0B4C46-332C-4926-860A-5A0C936DC716}">
      <dgm:prSet/>
      <dgm:spPr/>
      <dgm:t>
        <a:bodyPr/>
        <a:lstStyle/>
        <a:p>
          <a:endParaRPr lang="zh-TW" altLang="en-US"/>
        </a:p>
      </dgm:t>
    </dgm:pt>
    <dgm:pt modelId="{B21EA618-9A3C-40E3-975B-2EE5B0A121DE}">
      <dgm:prSet phldrT="[文字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b="0" u="none" dirty="0">
              <a:solidFill>
                <a:schemeClr val="tx1"/>
              </a:solidFill>
              <a:latin typeface="+mn-ea"/>
            </a:rPr>
            <a:t>需提供成績單及課程大綱給老師審核並取得同意</a:t>
          </a:r>
          <a:endParaRPr lang="zh-TW" altLang="en-US" b="0" u="none" dirty="0"/>
        </a:p>
      </dgm:t>
    </dgm:pt>
    <dgm:pt modelId="{085BFA29-C5F4-4C28-AB4B-3E503FF8B38B}" type="parTrans" cxnId="{B0765940-7D23-42FB-B497-1F98E20BF450}">
      <dgm:prSet/>
      <dgm:spPr/>
      <dgm:t>
        <a:bodyPr/>
        <a:lstStyle/>
        <a:p>
          <a:endParaRPr lang="zh-TW" altLang="en-US"/>
        </a:p>
      </dgm:t>
    </dgm:pt>
    <dgm:pt modelId="{4348BB0A-DD7B-4812-8A95-8F71773EE7ED}" type="sibTrans" cxnId="{B0765940-7D23-42FB-B497-1F98E20BF450}">
      <dgm:prSet/>
      <dgm:spPr/>
      <dgm:t>
        <a:bodyPr/>
        <a:lstStyle/>
        <a:p>
          <a:endParaRPr lang="zh-TW" altLang="en-US"/>
        </a:p>
      </dgm:t>
    </dgm:pt>
    <dgm:pt modelId="{FED01746-AFEF-4E06-9834-E3EF35CB8C4E}">
      <dgm:prSet phldrT="[文字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2000" dirty="0"/>
            <a:t>學分抵免申請系統</a:t>
          </a:r>
        </a:p>
      </dgm:t>
    </dgm:pt>
    <dgm:pt modelId="{959FCCB7-7BD6-4B91-8433-BC4CE164148F}" type="parTrans" cxnId="{BD4584EF-7D9A-4CCB-9A3F-D85F69A000D8}">
      <dgm:prSet/>
      <dgm:spPr/>
      <dgm:t>
        <a:bodyPr/>
        <a:lstStyle/>
        <a:p>
          <a:endParaRPr lang="zh-TW" altLang="en-US"/>
        </a:p>
      </dgm:t>
    </dgm:pt>
    <dgm:pt modelId="{C344D231-3EDF-482E-9BDE-D4001613A555}" type="sibTrans" cxnId="{BD4584EF-7D9A-4CCB-9A3F-D85F69A000D8}">
      <dgm:prSet/>
      <dgm:spPr/>
      <dgm:t>
        <a:bodyPr/>
        <a:lstStyle/>
        <a:p>
          <a:endParaRPr lang="zh-TW" altLang="en-US"/>
        </a:p>
      </dgm:t>
    </dgm:pt>
    <dgm:pt modelId="{FAD42C52-7F47-447C-8DD9-BEAE6E480277}" type="pres">
      <dgm:prSet presAssocID="{CD59D3C2-FDB2-4E1B-A25E-75DDE204E325}" presName="Name0" presStyleCnt="0">
        <dgm:presLayoutVars>
          <dgm:dir/>
          <dgm:animLvl val="lvl"/>
          <dgm:resizeHandles val="exact"/>
        </dgm:presLayoutVars>
      </dgm:prSet>
      <dgm:spPr/>
    </dgm:pt>
    <dgm:pt modelId="{1FA42BAE-1197-4CF3-B9BE-63092BB16BD7}" type="pres">
      <dgm:prSet presAssocID="{013D931A-2551-4FD2-8589-62907DD9FC3F}" presName="vertFlow" presStyleCnt="0"/>
      <dgm:spPr/>
    </dgm:pt>
    <dgm:pt modelId="{6D429823-01CF-463D-A9E1-17DA939D3987}" type="pres">
      <dgm:prSet presAssocID="{013D931A-2551-4FD2-8589-62907DD9FC3F}" presName="header" presStyleLbl="node1" presStyleIdx="0" presStyleCnt="1"/>
      <dgm:spPr/>
    </dgm:pt>
    <dgm:pt modelId="{5865335D-0929-490F-BC26-72A03D35EB69}" type="pres">
      <dgm:prSet presAssocID="{667522CC-F304-4BDA-A629-F7E8BF177E69}" presName="parTrans" presStyleLbl="sibTrans2D1" presStyleIdx="0" presStyleCnt="3"/>
      <dgm:spPr/>
    </dgm:pt>
    <dgm:pt modelId="{957F549E-36B0-4934-B713-5E8146BC3FEB}" type="pres">
      <dgm:prSet presAssocID="{D879C335-26C3-4F9B-B471-D89CF94DFAF7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243B2094-6341-4366-B4C1-DDE92134DB96}" type="pres">
      <dgm:prSet presAssocID="{69870C7A-A1D7-46A1-B93D-2E915DBE72CA}" presName="sibTrans" presStyleLbl="sibTrans2D1" presStyleIdx="1" presStyleCnt="3"/>
      <dgm:spPr/>
    </dgm:pt>
    <dgm:pt modelId="{01BF9A9F-9A63-4FC3-951B-7FB39E85AC3F}" type="pres">
      <dgm:prSet presAssocID="{B21EA618-9A3C-40E3-975B-2EE5B0A121DE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B9417EA8-899D-4AA7-82E1-07A7A5BF86C8}" type="pres">
      <dgm:prSet presAssocID="{4348BB0A-DD7B-4812-8A95-8F71773EE7ED}" presName="sibTrans" presStyleLbl="sibTrans2D1" presStyleIdx="2" presStyleCnt="3"/>
      <dgm:spPr/>
    </dgm:pt>
    <dgm:pt modelId="{6DAD3615-25F6-46B4-89DE-60F44444A05D}" type="pres">
      <dgm:prSet presAssocID="{FED01746-AFEF-4E06-9834-E3EF35CB8C4E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A7BFC821-40D3-4654-BFAF-1D53F515BDBA}" type="presOf" srcId="{D879C335-26C3-4F9B-B471-D89CF94DFAF7}" destId="{957F549E-36B0-4934-B713-5E8146BC3FEB}" srcOrd="0" destOrd="0" presId="urn:microsoft.com/office/officeart/2005/8/layout/lProcess1"/>
    <dgm:cxn modelId="{E7789338-43A6-4C79-878A-2D9ABA3A8750}" srcId="{CD59D3C2-FDB2-4E1B-A25E-75DDE204E325}" destId="{013D931A-2551-4FD2-8589-62907DD9FC3F}" srcOrd="0" destOrd="0" parTransId="{E041A606-4CAA-4BCB-BC4E-CB48A70CF778}" sibTransId="{726717F6-294C-432E-B6B7-94F39657BEEA}"/>
    <dgm:cxn modelId="{31C95240-A49D-4760-89F1-FD57510A3EFA}" type="presOf" srcId="{013D931A-2551-4FD2-8589-62907DD9FC3F}" destId="{6D429823-01CF-463D-A9E1-17DA939D3987}" srcOrd="0" destOrd="0" presId="urn:microsoft.com/office/officeart/2005/8/layout/lProcess1"/>
    <dgm:cxn modelId="{B0765940-7D23-42FB-B497-1F98E20BF450}" srcId="{013D931A-2551-4FD2-8589-62907DD9FC3F}" destId="{B21EA618-9A3C-40E3-975B-2EE5B0A121DE}" srcOrd="1" destOrd="0" parTransId="{085BFA29-C5F4-4C28-AB4B-3E503FF8B38B}" sibTransId="{4348BB0A-DD7B-4812-8A95-8F71773EE7ED}"/>
    <dgm:cxn modelId="{D56FF445-CBFC-4CAA-8553-2B05DD219064}" type="presOf" srcId="{667522CC-F304-4BDA-A629-F7E8BF177E69}" destId="{5865335D-0929-490F-BC26-72A03D35EB69}" srcOrd="0" destOrd="0" presId="urn:microsoft.com/office/officeart/2005/8/layout/lProcess1"/>
    <dgm:cxn modelId="{2E0B4C46-332C-4926-860A-5A0C936DC716}" srcId="{013D931A-2551-4FD2-8589-62907DD9FC3F}" destId="{D879C335-26C3-4F9B-B471-D89CF94DFAF7}" srcOrd="0" destOrd="0" parTransId="{667522CC-F304-4BDA-A629-F7E8BF177E69}" sibTransId="{69870C7A-A1D7-46A1-B93D-2E915DBE72CA}"/>
    <dgm:cxn modelId="{85471292-2838-4424-85C7-73C9BB44D7A0}" type="presOf" srcId="{CD59D3C2-FDB2-4E1B-A25E-75DDE204E325}" destId="{FAD42C52-7F47-447C-8DD9-BEAE6E480277}" srcOrd="0" destOrd="0" presId="urn:microsoft.com/office/officeart/2005/8/layout/lProcess1"/>
    <dgm:cxn modelId="{8EF714BC-0FD5-4430-944F-142D35E2BC65}" type="presOf" srcId="{4348BB0A-DD7B-4812-8A95-8F71773EE7ED}" destId="{B9417EA8-899D-4AA7-82E1-07A7A5BF86C8}" srcOrd="0" destOrd="0" presId="urn:microsoft.com/office/officeart/2005/8/layout/lProcess1"/>
    <dgm:cxn modelId="{6CFCEEBC-018E-4C0B-9E54-4DEBEBF9B73D}" type="presOf" srcId="{FED01746-AFEF-4E06-9834-E3EF35CB8C4E}" destId="{6DAD3615-25F6-46B4-89DE-60F44444A05D}" srcOrd="0" destOrd="0" presId="urn:microsoft.com/office/officeart/2005/8/layout/lProcess1"/>
    <dgm:cxn modelId="{3D0D87C3-3BE9-47BE-AC89-98EEC7B160B2}" type="presOf" srcId="{B21EA618-9A3C-40E3-975B-2EE5B0A121DE}" destId="{01BF9A9F-9A63-4FC3-951B-7FB39E85AC3F}" srcOrd="0" destOrd="0" presId="urn:microsoft.com/office/officeart/2005/8/layout/lProcess1"/>
    <dgm:cxn modelId="{4FEF46D7-B3C2-407B-B6E2-C639D30FE447}" type="presOf" srcId="{69870C7A-A1D7-46A1-B93D-2E915DBE72CA}" destId="{243B2094-6341-4366-B4C1-DDE92134DB96}" srcOrd="0" destOrd="0" presId="urn:microsoft.com/office/officeart/2005/8/layout/lProcess1"/>
    <dgm:cxn modelId="{BD4584EF-7D9A-4CCB-9A3F-D85F69A000D8}" srcId="{013D931A-2551-4FD2-8589-62907DD9FC3F}" destId="{FED01746-AFEF-4E06-9834-E3EF35CB8C4E}" srcOrd="2" destOrd="0" parTransId="{959FCCB7-7BD6-4B91-8433-BC4CE164148F}" sibTransId="{C344D231-3EDF-482E-9BDE-D4001613A555}"/>
    <dgm:cxn modelId="{7DBBCD7E-BD40-47D4-B611-57893049807F}" type="presParOf" srcId="{FAD42C52-7F47-447C-8DD9-BEAE6E480277}" destId="{1FA42BAE-1197-4CF3-B9BE-63092BB16BD7}" srcOrd="0" destOrd="0" presId="urn:microsoft.com/office/officeart/2005/8/layout/lProcess1"/>
    <dgm:cxn modelId="{D1DDDD6E-DEED-4514-A4DD-605F7542E638}" type="presParOf" srcId="{1FA42BAE-1197-4CF3-B9BE-63092BB16BD7}" destId="{6D429823-01CF-463D-A9E1-17DA939D3987}" srcOrd="0" destOrd="0" presId="urn:microsoft.com/office/officeart/2005/8/layout/lProcess1"/>
    <dgm:cxn modelId="{CEA9E9B8-A35B-4ED7-8FA0-C9F554C577EB}" type="presParOf" srcId="{1FA42BAE-1197-4CF3-B9BE-63092BB16BD7}" destId="{5865335D-0929-490F-BC26-72A03D35EB69}" srcOrd="1" destOrd="0" presId="urn:microsoft.com/office/officeart/2005/8/layout/lProcess1"/>
    <dgm:cxn modelId="{499FA647-1575-4861-98B0-319712355E07}" type="presParOf" srcId="{1FA42BAE-1197-4CF3-B9BE-63092BB16BD7}" destId="{957F549E-36B0-4934-B713-5E8146BC3FEB}" srcOrd="2" destOrd="0" presId="urn:microsoft.com/office/officeart/2005/8/layout/lProcess1"/>
    <dgm:cxn modelId="{B52BE113-BA82-4651-8818-B921B3C8B722}" type="presParOf" srcId="{1FA42BAE-1197-4CF3-B9BE-63092BB16BD7}" destId="{243B2094-6341-4366-B4C1-DDE92134DB96}" srcOrd="3" destOrd="0" presId="urn:microsoft.com/office/officeart/2005/8/layout/lProcess1"/>
    <dgm:cxn modelId="{642D3374-3461-4830-AEC5-638BE1F0C878}" type="presParOf" srcId="{1FA42BAE-1197-4CF3-B9BE-63092BB16BD7}" destId="{01BF9A9F-9A63-4FC3-951B-7FB39E85AC3F}" srcOrd="4" destOrd="0" presId="urn:microsoft.com/office/officeart/2005/8/layout/lProcess1"/>
    <dgm:cxn modelId="{953C9E85-7E49-4A70-915F-28CC9002196B}" type="presParOf" srcId="{1FA42BAE-1197-4CF3-B9BE-63092BB16BD7}" destId="{B9417EA8-899D-4AA7-82E1-07A7A5BF86C8}" srcOrd="5" destOrd="0" presId="urn:microsoft.com/office/officeart/2005/8/layout/lProcess1"/>
    <dgm:cxn modelId="{2F4F63F7-BEC9-44BB-90C2-35E499390AEA}" type="presParOf" srcId="{1FA42BAE-1197-4CF3-B9BE-63092BB16BD7}" destId="{6DAD3615-25F6-46B4-89DE-60F44444A05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9D3C2-FDB2-4E1B-A25E-75DDE204E325}" type="doc">
      <dgm:prSet loTypeId="urn:microsoft.com/office/officeart/2005/8/layout/l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13D931A-2551-4FD2-8589-62907DD9FC3F}" type="asst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sz="2000" b="0" dirty="0">
              <a:solidFill>
                <a:schemeClr val="bg1"/>
              </a:solidFill>
              <a:latin typeface="+mn-ea"/>
            </a:rPr>
            <a:t>多門抵</a:t>
          </a:r>
          <a:r>
            <a:rPr lang="en-US" altLang="zh-TW" sz="2000" b="0" dirty="0">
              <a:solidFill>
                <a:schemeClr val="bg1"/>
              </a:solidFill>
              <a:latin typeface="+mn-ea"/>
            </a:rPr>
            <a:t>1</a:t>
          </a:r>
          <a:r>
            <a:rPr lang="zh-TW" altLang="en-US" sz="2000" b="0" dirty="0">
              <a:solidFill>
                <a:schemeClr val="bg1"/>
              </a:solidFill>
              <a:latin typeface="+mn-ea"/>
            </a:rPr>
            <a:t>門課</a:t>
          </a:r>
          <a:r>
            <a:rPr lang="en-US" altLang="zh-TW" sz="2000" b="0" dirty="0">
              <a:solidFill>
                <a:schemeClr val="bg1"/>
              </a:solidFill>
              <a:latin typeface="+mn-ea"/>
            </a:rPr>
            <a:t>/</a:t>
          </a:r>
          <a:r>
            <a:rPr lang="zh-TW" altLang="en-US" sz="2000" b="0" dirty="0">
              <a:solidFill>
                <a:schemeClr val="bg1"/>
              </a:solidFill>
              <a:latin typeface="+mn-ea"/>
            </a:rPr>
            <a:t>                   抵免外系選修學分</a:t>
          </a:r>
          <a:endParaRPr lang="zh-TW" altLang="en-US" sz="2000" b="0" dirty="0">
            <a:solidFill>
              <a:schemeClr val="bg1"/>
            </a:solidFill>
          </a:endParaRPr>
        </a:p>
      </dgm:t>
    </dgm:pt>
    <dgm:pt modelId="{E041A606-4CAA-4BCB-BC4E-CB48A70CF778}" type="parTrans" cxnId="{E7789338-43A6-4C79-878A-2D9ABA3A8750}">
      <dgm:prSet/>
      <dgm:spPr/>
      <dgm:t>
        <a:bodyPr/>
        <a:lstStyle/>
        <a:p>
          <a:endParaRPr lang="zh-TW" altLang="en-US"/>
        </a:p>
      </dgm:t>
    </dgm:pt>
    <dgm:pt modelId="{726717F6-294C-432E-B6B7-94F39657BEEA}" type="sibTrans" cxnId="{E7789338-43A6-4C79-878A-2D9ABA3A8750}">
      <dgm:prSet/>
      <dgm:spPr/>
      <dgm:t>
        <a:bodyPr/>
        <a:lstStyle/>
        <a:p>
          <a:endParaRPr lang="zh-TW" altLang="en-US"/>
        </a:p>
      </dgm:t>
    </dgm:pt>
    <dgm:pt modelId="{D879C335-26C3-4F9B-B471-D89CF94DFAF7}">
      <dgm:prSet phldrT="[文字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2000" dirty="0"/>
            <a:t>紙本抵免</a:t>
          </a:r>
        </a:p>
      </dgm:t>
    </dgm:pt>
    <dgm:pt modelId="{667522CC-F304-4BDA-A629-F7E8BF177E69}" type="parTrans" cxnId="{2E0B4C46-332C-4926-860A-5A0C936DC716}">
      <dgm:prSet/>
      <dgm:spPr/>
      <dgm:t>
        <a:bodyPr/>
        <a:lstStyle/>
        <a:p>
          <a:endParaRPr lang="zh-TW" altLang="en-US"/>
        </a:p>
      </dgm:t>
    </dgm:pt>
    <dgm:pt modelId="{69870C7A-A1D7-46A1-B93D-2E915DBE72CA}" type="sibTrans" cxnId="{2E0B4C46-332C-4926-860A-5A0C936DC716}">
      <dgm:prSet/>
      <dgm:spPr/>
      <dgm:t>
        <a:bodyPr/>
        <a:lstStyle/>
        <a:p>
          <a:endParaRPr lang="zh-TW" altLang="en-US"/>
        </a:p>
      </dgm:t>
    </dgm:pt>
    <dgm:pt modelId="{B21EA618-9A3C-40E3-975B-2EE5B0A121DE}">
      <dgm:prSet phldrT="[文字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1600" b="0" dirty="0"/>
            <a:t>抵免需取得老師同意並請老師在申請表上簽名</a:t>
          </a:r>
        </a:p>
      </dgm:t>
    </dgm:pt>
    <dgm:pt modelId="{085BFA29-C5F4-4C28-AB4B-3E503FF8B38B}" type="parTrans" cxnId="{B0765940-7D23-42FB-B497-1F98E20BF450}">
      <dgm:prSet/>
      <dgm:spPr/>
      <dgm:t>
        <a:bodyPr/>
        <a:lstStyle/>
        <a:p>
          <a:endParaRPr lang="zh-TW" altLang="en-US"/>
        </a:p>
      </dgm:t>
    </dgm:pt>
    <dgm:pt modelId="{4348BB0A-DD7B-4812-8A95-8F71773EE7ED}" type="sibTrans" cxnId="{B0765940-7D23-42FB-B497-1F98E20BF450}">
      <dgm:prSet/>
      <dgm:spPr/>
      <dgm:t>
        <a:bodyPr/>
        <a:lstStyle/>
        <a:p>
          <a:endParaRPr lang="zh-TW" altLang="en-US"/>
        </a:p>
      </dgm:t>
    </dgm:pt>
    <dgm:pt modelId="{FED01746-AFEF-4E06-9834-E3EF35CB8C4E}">
      <dgm:prSet phldrT="[文字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2000" b="0" dirty="0"/>
            <a:t>備齊資料後繳交至系辦</a:t>
          </a:r>
        </a:p>
      </dgm:t>
    </dgm:pt>
    <dgm:pt modelId="{959FCCB7-7BD6-4B91-8433-BC4CE164148F}" type="parTrans" cxnId="{BD4584EF-7D9A-4CCB-9A3F-D85F69A000D8}">
      <dgm:prSet/>
      <dgm:spPr/>
      <dgm:t>
        <a:bodyPr/>
        <a:lstStyle/>
        <a:p>
          <a:endParaRPr lang="zh-TW" altLang="en-US"/>
        </a:p>
      </dgm:t>
    </dgm:pt>
    <dgm:pt modelId="{C344D231-3EDF-482E-9BDE-D4001613A555}" type="sibTrans" cxnId="{BD4584EF-7D9A-4CCB-9A3F-D85F69A000D8}">
      <dgm:prSet/>
      <dgm:spPr/>
      <dgm:t>
        <a:bodyPr/>
        <a:lstStyle/>
        <a:p>
          <a:endParaRPr lang="zh-TW" altLang="en-US"/>
        </a:p>
      </dgm:t>
    </dgm:pt>
    <dgm:pt modelId="{FAD42C52-7F47-447C-8DD9-BEAE6E480277}" type="pres">
      <dgm:prSet presAssocID="{CD59D3C2-FDB2-4E1B-A25E-75DDE204E325}" presName="Name0" presStyleCnt="0">
        <dgm:presLayoutVars>
          <dgm:dir/>
          <dgm:animLvl val="lvl"/>
          <dgm:resizeHandles val="exact"/>
        </dgm:presLayoutVars>
      </dgm:prSet>
      <dgm:spPr/>
    </dgm:pt>
    <dgm:pt modelId="{1FA42BAE-1197-4CF3-B9BE-63092BB16BD7}" type="pres">
      <dgm:prSet presAssocID="{013D931A-2551-4FD2-8589-62907DD9FC3F}" presName="vertFlow" presStyleCnt="0"/>
      <dgm:spPr/>
    </dgm:pt>
    <dgm:pt modelId="{6D429823-01CF-463D-A9E1-17DA939D3987}" type="pres">
      <dgm:prSet presAssocID="{013D931A-2551-4FD2-8589-62907DD9FC3F}" presName="header" presStyleLbl="node1" presStyleIdx="0" presStyleCnt="1"/>
      <dgm:spPr/>
    </dgm:pt>
    <dgm:pt modelId="{5865335D-0929-490F-BC26-72A03D35EB69}" type="pres">
      <dgm:prSet presAssocID="{667522CC-F304-4BDA-A629-F7E8BF177E69}" presName="parTrans" presStyleLbl="sibTrans2D1" presStyleIdx="0" presStyleCnt="3"/>
      <dgm:spPr/>
    </dgm:pt>
    <dgm:pt modelId="{957F549E-36B0-4934-B713-5E8146BC3FEB}" type="pres">
      <dgm:prSet presAssocID="{D879C335-26C3-4F9B-B471-D89CF94DFAF7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243B2094-6341-4366-B4C1-DDE92134DB96}" type="pres">
      <dgm:prSet presAssocID="{69870C7A-A1D7-46A1-B93D-2E915DBE72CA}" presName="sibTrans" presStyleLbl="sibTrans2D1" presStyleIdx="1" presStyleCnt="3"/>
      <dgm:spPr/>
    </dgm:pt>
    <dgm:pt modelId="{01BF9A9F-9A63-4FC3-951B-7FB39E85AC3F}" type="pres">
      <dgm:prSet presAssocID="{B21EA618-9A3C-40E3-975B-2EE5B0A121DE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B9417EA8-899D-4AA7-82E1-07A7A5BF86C8}" type="pres">
      <dgm:prSet presAssocID="{4348BB0A-DD7B-4812-8A95-8F71773EE7ED}" presName="sibTrans" presStyleLbl="sibTrans2D1" presStyleIdx="2" presStyleCnt="3"/>
      <dgm:spPr/>
    </dgm:pt>
    <dgm:pt modelId="{6DAD3615-25F6-46B4-89DE-60F44444A05D}" type="pres">
      <dgm:prSet presAssocID="{FED01746-AFEF-4E06-9834-E3EF35CB8C4E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A7BFC821-40D3-4654-BFAF-1D53F515BDBA}" type="presOf" srcId="{D879C335-26C3-4F9B-B471-D89CF94DFAF7}" destId="{957F549E-36B0-4934-B713-5E8146BC3FEB}" srcOrd="0" destOrd="0" presId="urn:microsoft.com/office/officeart/2005/8/layout/lProcess1"/>
    <dgm:cxn modelId="{E7789338-43A6-4C79-878A-2D9ABA3A8750}" srcId="{CD59D3C2-FDB2-4E1B-A25E-75DDE204E325}" destId="{013D931A-2551-4FD2-8589-62907DD9FC3F}" srcOrd="0" destOrd="0" parTransId="{E041A606-4CAA-4BCB-BC4E-CB48A70CF778}" sibTransId="{726717F6-294C-432E-B6B7-94F39657BEEA}"/>
    <dgm:cxn modelId="{31C95240-A49D-4760-89F1-FD57510A3EFA}" type="presOf" srcId="{013D931A-2551-4FD2-8589-62907DD9FC3F}" destId="{6D429823-01CF-463D-A9E1-17DA939D3987}" srcOrd="0" destOrd="0" presId="urn:microsoft.com/office/officeart/2005/8/layout/lProcess1"/>
    <dgm:cxn modelId="{B0765940-7D23-42FB-B497-1F98E20BF450}" srcId="{013D931A-2551-4FD2-8589-62907DD9FC3F}" destId="{B21EA618-9A3C-40E3-975B-2EE5B0A121DE}" srcOrd="1" destOrd="0" parTransId="{085BFA29-C5F4-4C28-AB4B-3E503FF8B38B}" sibTransId="{4348BB0A-DD7B-4812-8A95-8F71773EE7ED}"/>
    <dgm:cxn modelId="{D56FF445-CBFC-4CAA-8553-2B05DD219064}" type="presOf" srcId="{667522CC-F304-4BDA-A629-F7E8BF177E69}" destId="{5865335D-0929-490F-BC26-72A03D35EB69}" srcOrd="0" destOrd="0" presId="urn:microsoft.com/office/officeart/2005/8/layout/lProcess1"/>
    <dgm:cxn modelId="{2E0B4C46-332C-4926-860A-5A0C936DC716}" srcId="{013D931A-2551-4FD2-8589-62907DD9FC3F}" destId="{D879C335-26C3-4F9B-B471-D89CF94DFAF7}" srcOrd="0" destOrd="0" parTransId="{667522CC-F304-4BDA-A629-F7E8BF177E69}" sibTransId="{69870C7A-A1D7-46A1-B93D-2E915DBE72CA}"/>
    <dgm:cxn modelId="{85471292-2838-4424-85C7-73C9BB44D7A0}" type="presOf" srcId="{CD59D3C2-FDB2-4E1B-A25E-75DDE204E325}" destId="{FAD42C52-7F47-447C-8DD9-BEAE6E480277}" srcOrd="0" destOrd="0" presId="urn:microsoft.com/office/officeart/2005/8/layout/lProcess1"/>
    <dgm:cxn modelId="{8EF714BC-0FD5-4430-944F-142D35E2BC65}" type="presOf" srcId="{4348BB0A-DD7B-4812-8A95-8F71773EE7ED}" destId="{B9417EA8-899D-4AA7-82E1-07A7A5BF86C8}" srcOrd="0" destOrd="0" presId="urn:microsoft.com/office/officeart/2005/8/layout/lProcess1"/>
    <dgm:cxn modelId="{6CFCEEBC-018E-4C0B-9E54-4DEBEBF9B73D}" type="presOf" srcId="{FED01746-AFEF-4E06-9834-E3EF35CB8C4E}" destId="{6DAD3615-25F6-46B4-89DE-60F44444A05D}" srcOrd="0" destOrd="0" presId="urn:microsoft.com/office/officeart/2005/8/layout/lProcess1"/>
    <dgm:cxn modelId="{3D0D87C3-3BE9-47BE-AC89-98EEC7B160B2}" type="presOf" srcId="{B21EA618-9A3C-40E3-975B-2EE5B0A121DE}" destId="{01BF9A9F-9A63-4FC3-951B-7FB39E85AC3F}" srcOrd="0" destOrd="0" presId="urn:microsoft.com/office/officeart/2005/8/layout/lProcess1"/>
    <dgm:cxn modelId="{4FEF46D7-B3C2-407B-B6E2-C639D30FE447}" type="presOf" srcId="{69870C7A-A1D7-46A1-B93D-2E915DBE72CA}" destId="{243B2094-6341-4366-B4C1-DDE92134DB96}" srcOrd="0" destOrd="0" presId="urn:microsoft.com/office/officeart/2005/8/layout/lProcess1"/>
    <dgm:cxn modelId="{BD4584EF-7D9A-4CCB-9A3F-D85F69A000D8}" srcId="{013D931A-2551-4FD2-8589-62907DD9FC3F}" destId="{FED01746-AFEF-4E06-9834-E3EF35CB8C4E}" srcOrd="2" destOrd="0" parTransId="{959FCCB7-7BD6-4B91-8433-BC4CE164148F}" sibTransId="{C344D231-3EDF-482E-9BDE-D4001613A555}"/>
    <dgm:cxn modelId="{7DBBCD7E-BD40-47D4-B611-57893049807F}" type="presParOf" srcId="{FAD42C52-7F47-447C-8DD9-BEAE6E480277}" destId="{1FA42BAE-1197-4CF3-B9BE-63092BB16BD7}" srcOrd="0" destOrd="0" presId="urn:microsoft.com/office/officeart/2005/8/layout/lProcess1"/>
    <dgm:cxn modelId="{D1DDDD6E-DEED-4514-A4DD-605F7542E638}" type="presParOf" srcId="{1FA42BAE-1197-4CF3-B9BE-63092BB16BD7}" destId="{6D429823-01CF-463D-A9E1-17DA939D3987}" srcOrd="0" destOrd="0" presId="urn:microsoft.com/office/officeart/2005/8/layout/lProcess1"/>
    <dgm:cxn modelId="{CEA9E9B8-A35B-4ED7-8FA0-C9F554C577EB}" type="presParOf" srcId="{1FA42BAE-1197-4CF3-B9BE-63092BB16BD7}" destId="{5865335D-0929-490F-BC26-72A03D35EB69}" srcOrd="1" destOrd="0" presId="urn:microsoft.com/office/officeart/2005/8/layout/lProcess1"/>
    <dgm:cxn modelId="{499FA647-1575-4861-98B0-319712355E07}" type="presParOf" srcId="{1FA42BAE-1197-4CF3-B9BE-63092BB16BD7}" destId="{957F549E-36B0-4934-B713-5E8146BC3FEB}" srcOrd="2" destOrd="0" presId="urn:microsoft.com/office/officeart/2005/8/layout/lProcess1"/>
    <dgm:cxn modelId="{B52BE113-BA82-4651-8818-B921B3C8B722}" type="presParOf" srcId="{1FA42BAE-1197-4CF3-B9BE-63092BB16BD7}" destId="{243B2094-6341-4366-B4C1-DDE92134DB96}" srcOrd="3" destOrd="0" presId="urn:microsoft.com/office/officeart/2005/8/layout/lProcess1"/>
    <dgm:cxn modelId="{642D3374-3461-4830-AEC5-638BE1F0C878}" type="presParOf" srcId="{1FA42BAE-1197-4CF3-B9BE-63092BB16BD7}" destId="{01BF9A9F-9A63-4FC3-951B-7FB39E85AC3F}" srcOrd="4" destOrd="0" presId="urn:microsoft.com/office/officeart/2005/8/layout/lProcess1"/>
    <dgm:cxn modelId="{953C9E85-7E49-4A70-915F-28CC9002196B}" type="presParOf" srcId="{1FA42BAE-1197-4CF3-B9BE-63092BB16BD7}" destId="{B9417EA8-899D-4AA7-82E1-07A7A5BF86C8}" srcOrd="5" destOrd="0" presId="urn:microsoft.com/office/officeart/2005/8/layout/lProcess1"/>
    <dgm:cxn modelId="{2F4F63F7-BEC9-44BB-90C2-35E499390AEA}" type="presParOf" srcId="{1FA42BAE-1197-4CF3-B9BE-63092BB16BD7}" destId="{6DAD3615-25F6-46B4-89DE-60F44444A05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29823-01CF-463D-A9E1-17DA939D3987}">
      <dsp:nvSpPr>
        <dsp:cNvPr id="0" name=""/>
        <dsp:cNvSpPr/>
      </dsp:nvSpPr>
      <dsp:spPr>
        <a:xfrm>
          <a:off x="422734" y="213"/>
          <a:ext cx="3074067" cy="768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/>
            <a:t>正常抵免</a:t>
          </a:r>
        </a:p>
      </dsp:txBody>
      <dsp:txXfrm>
        <a:off x="445243" y="22722"/>
        <a:ext cx="3029049" cy="723498"/>
      </dsp:txXfrm>
    </dsp:sp>
    <dsp:sp modelId="{5865335D-0929-490F-BC26-72A03D35EB69}">
      <dsp:nvSpPr>
        <dsp:cNvPr id="0" name=""/>
        <dsp:cNvSpPr/>
      </dsp:nvSpPr>
      <dsp:spPr>
        <a:xfrm rot="5400000">
          <a:off x="1892523" y="835975"/>
          <a:ext cx="134490" cy="1344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7F549E-36B0-4934-B713-5E8146BC3FEB}">
      <dsp:nvSpPr>
        <dsp:cNvPr id="0" name=""/>
        <dsp:cNvSpPr/>
      </dsp:nvSpPr>
      <dsp:spPr>
        <a:xfrm>
          <a:off x="422734" y="1037711"/>
          <a:ext cx="3074067" cy="76851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線上抵免</a:t>
          </a:r>
        </a:p>
      </dsp:txBody>
      <dsp:txXfrm>
        <a:off x="445243" y="1060220"/>
        <a:ext cx="3029049" cy="723498"/>
      </dsp:txXfrm>
    </dsp:sp>
    <dsp:sp modelId="{243B2094-6341-4366-B4C1-DDE92134DB96}">
      <dsp:nvSpPr>
        <dsp:cNvPr id="0" name=""/>
        <dsp:cNvSpPr/>
      </dsp:nvSpPr>
      <dsp:spPr>
        <a:xfrm rot="5400000">
          <a:off x="1892523" y="1873473"/>
          <a:ext cx="134490" cy="1344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BF9A9F-9A63-4FC3-951B-7FB39E85AC3F}">
      <dsp:nvSpPr>
        <dsp:cNvPr id="0" name=""/>
        <dsp:cNvSpPr/>
      </dsp:nvSpPr>
      <dsp:spPr>
        <a:xfrm>
          <a:off x="422734" y="2075208"/>
          <a:ext cx="3074067" cy="76851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u="none" kern="1200" dirty="0">
              <a:solidFill>
                <a:schemeClr val="tx1"/>
              </a:solidFill>
              <a:latin typeface="+mn-ea"/>
            </a:rPr>
            <a:t>需提供成績單及課程大綱給老師審核並取得同意</a:t>
          </a:r>
          <a:endParaRPr lang="zh-TW" altLang="en-US" sz="1600" b="0" u="none" kern="1200" dirty="0"/>
        </a:p>
      </dsp:txBody>
      <dsp:txXfrm>
        <a:off x="445243" y="2097717"/>
        <a:ext cx="3029049" cy="723498"/>
      </dsp:txXfrm>
    </dsp:sp>
    <dsp:sp modelId="{B9417EA8-899D-4AA7-82E1-07A7A5BF86C8}">
      <dsp:nvSpPr>
        <dsp:cNvPr id="0" name=""/>
        <dsp:cNvSpPr/>
      </dsp:nvSpPr>
      <dsp:spPr>
        <a:xfrm rot="5400000">
          <a:off x="1892523" y="2910971"/>
          <a:ext cx="134490" cy="1344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AD3615-25F6-46B4-89DE-60F44444A05D}">
      <dsp:nvSpPr>
        <dsp:cNvPr id="0" name=""/>
        <dsp:cNvSpPr/>
      </dsp:nvSpPr>
      <dsp:spPr>
        <a:xfrm>
          <a:off x="422734" y="3112706"/>
          <a:ext cx="3074067" cy="76851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學分抵免申請系統</a:t>
          </a:r>
        </a:p>
      </dsp:txBody>
      <dsp:txXfrm>
        <a:off x="445243" y="3135215"/>
        <a:ext cx="3029049" cy="723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29823-01CF-463D-A9E1-17DA939D3987}">
      <dsp:nvSpPr>
        <dsp:cNvPr id="0" name=""/>
        <dsp:cNvSpPr/>
      </dsp:nvSpPr>
      <dsp:spPr>
        <a:xfrm>
          <a:off x="422734" y="213"/>
          <a:ext cx="3074067" cy="76851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chemeClr val="bg1"/>
              </a:solidFill>
              <a:latin typeface="+mn-ea"/>
            </a:rPr>
            <a:t>多門抵</a:t>
          </a:r>
          <a:r>
            <a:rPr lang="en-US" altLang="zh-TW" sz="2000" b="0" kern="1200" dirty="0">
              <a:solidFill>
                <a:schemeClr val="bg1"/>
              </a:solidFill>
              <a:latin typeface="+mn-ea"/>
            </a:rPr>
            <a:t>1</a:t>
          </a:r>
          <a:r>
            <a:rPr lang="zh-TW" altLang="en-US" sz="2000" b="0" kern="1200" dirty="0">
              <a:solidFill>
                <a:schemeClr val="bg1"/>
              </a:solidFill>
              <a:latin typeface="+mn-ea"/>
            </a:rPr>
            <a:t>門課</a:t>
          </a:r>
          <a:r>
            <a:rPr lang="en-US" altLang="zh-TW" sz="2000" b="0" kern="1200" dirty="0">
              <a:solidFill>
                <a:schemeClr val="bg1"/>
              </a:solidFill>
              <a:latin typeface="+mn-ea"/>
            </a:rPr>
            <a:t>/</a:t>
          </a:r>
          <a:r>
            <a:rPr lang="zh-TW" altLang="en-US" sz="2000" b="0" kern="1200" dirty="0">
              <a:solidFill>
                <a:schemeClr val="bg1"/>
              </a:solidFill>
              <a:latin typeface="+mn-ea"/>
            </a:rPr>
            <a:t>                   抵免外系選修學分</a:t>
          </a:r>
          <a:endParaRPr lang="zh-TW" altLang="en-US" sz="2000" b="0" kern="1200" dirty="0">
            <a:solidFill>
              <a:schemeClr val="bg1"/>
            </a:solidFill>
          </a:endParaRPr>
        </a:p>
      </dsp:txBody>
      <dsp:txXfrm>
        <a:off x="445243" y="22722"/>
        <a:ext cx="3029049" cy="723498"/>
      </dsp:txXfrm>
    </dsp:sp>
    <dsp:sp modelId="{5865335D-0929-490F-BC26-72A03D35EB69}">
      <dsp:nvSpPr>
        <dsp:cNvPr id="0" name=""/>
        <dsp:cNvSpPr/>
      </dsp:nvSpPr>
      <dsp:spPr>
        <a:xfrm rot="5400000">
          <a:off x="1892523" y="835975"/>
          <a:ext cx="134490" cy="1344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7F549E-36B0-4934-B713-5E8146BC3FEB}">
      <dsp:nvSpPr>
        <dsp:cNvPr id="0" name=""/>
        <dsp:cNvSpPr/>
      </dsp:nvSpPr>
      <dsp:spPr>
        <a:xfrm>
          <a:off x="422734" y="1037711"/>
          <a:ext cx="3074067" cy="76851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紙本抵免</a:t>
          </a:r>
        </a:p>
      </dsp:txBody>
      <dsp:txXfrm>
        <a:off x="445243" y="1060220"/>
        <a:ext cx="3029049" cy="723498"/>
      </dsp:txXfrm>
    </dsp:sp>
    <dsp:sp modelId="{243B2094-6341-4366-B4C1-DDE92134DB96}">
      <dsp:nvSpPr>
        <dsp:cNvPr id="0" name=""/>
        <dsp:cNvSpPr/>
      </dsp:nvSpPr>
      <dsp:spPr>
        <a:xfrm rot="5400000">
          <a:off x="1892523" y="1873473"/>
          <a:ext cx="134490" cy="1344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BF9A9F-9A63-4FC3-951B-7FB39E85AC3F}">
      <dsp:nvSpPr>
        <dsp:cNvPr id="0" name=""/>
        <dsp:cNvSpPr/>
      </dsp:nvSpPr>
      <dsp:spPr>
        <a:xfrm>
          <a:off x="422734" y="2075208"/>
          <a:ext cx="3074067" cy="76851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kern="1200" dirty="0"/>
            <a:t>抵免需取得老師同意並請老師在申請表上簽名</a:t>
          </a:r>
        </a:p>
      </dsp:txBody>
      <dsp:txXfrm>
        <a:off x="445243" y="2097717"/>
        <a:ext cx="3029049" cy="723498"/>
      </dsp:txXfrm>
    </dsp:sp>
    <dsp:sp modelId="{B9417EA8-899D-4AA7-82E1-07A7A5BF86C8}">
      <dsp:nvSpPr>
        <dsp:cNvPr id="0" name=""/>
        <dsp:cNvSpPr/>
      </dsp:nvSpPr>
      <dsp:spPr>
        <a:xfrm rot="5400000">
          <a:off x="1892523" y="2910971"/>
          <a:ext cx="134490" cy="1344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AD3615-25F6-46B4-89DE-60F44444A05D}">
      <dsp:nvSpPr>
        <dsp:cNvPr id="0" name=""/>
        <dsp:cNvSpPr/>
      </dsp:nvSpPr>
      <dsp:spPr>
        <a:xfrm>
          <a:off x="422734" y="3112706"/>
          <a:ext cx="3074067" cy="76851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/>
            <a:t>備齊資料後繳交至系辦</a:t>
          </a:r>
        </a:p>
      </dsp:txBody>
      <dsp:txXfrm>
        <a:off x="445243" y="3135215"/>
        <a:ext cx="3029049" cy="723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1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6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81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22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43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40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85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8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07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32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11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01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9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61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55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C88FB-1CAB-400D-B956-3E50CB05304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7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L-2-10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.nkust.edu.tw/var/file/4/1004/img/217/F-5-10.doc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s3.nkust.edu.tw/Wai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jp.nkust.edu.tw/p/404-1074-66182.php?Lang=zh-tw" TargetMode="External"/><Relationship Id="rId4" Type="http://schemas.openxmlformats.org/officeDocument/2006/relationships/hyperlink" Target="https://www.nkust.edu.tw/p/405-1000-45749,c7048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/>
              <a:t>應日系交換留學抵免說明會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主講人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: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應日系辦 </a:t>
            </a: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980636" y="210739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      </a:t>
            </a:r>
            <a:r>
              <a:rPr lang="zh-TW" altLang="en-US" sz="2000" dirty="0"/>
              <a:t>日期</a:t>
            </a:r>
            <a:r>
              <a:rPr lang="en-US" altLang="zh-TW" sz="2000" dirty="0"/>
              <a:t>:2024</a:t>
            </a:r>
            <a:r>
              <a:rPr lang="zh-TW" altLang="en-US" sz="2000" dirty="0"/>
              <a:t>年</a:t>
            </a:r>
            <a:r>
              <a:rPr lang="en-US" altLang="zh-TW" sz="2000" dirty="0"/>
              <a:t>10</a:t>
            </a:r>
            <a:r>
              <a:rPr lang="zh-TW" altLang="en-US" sz="2000" dirty="0"/>
              <a:t>月</a:t>
            </a:r>
            <a:r>
              <a:rPr lang="en-US" altLang="zh-TW" sz="2000" dirty="0"/>
              <a:t>21</a:t>
            </a:r>
            <a:r>
              <a:rPr lang="zh-TW" altLang="en-US" sz="2000" dirty="0"/>
              <a:t>日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7250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/>
          <a:lstStyle/>
          <a:p>
            <a:pPr lvl="0"/>
            <a:r>
              <a:rPr lang="zh-TW" altLang="en-US" b="1" dirty="0"/>
              <a:t>其他</a:t>
            </a:r>
            <a:r>
              <a:rPr lang="en-US" altLang="zh-TW" b="1" dirty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30859"/>
            <a:ext cx="9591378" cy="508804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1.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　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  <a:hlinkClick r:id="rId2" action="ppaction://hlinkfile"/>
              </a:rPr>
              <a:t>查詢國立高雄科技大學學生學分抵免要點</a:t>
            </a:r>
            <a:endParaRPr lang="zh-TW" altLang="en-US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2.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　出國前先確認本身未修畢學分數，以利回國後順利 </a:t>
            </a: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          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畢業。</a:t>
            </a: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3.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 　碩士班</a:t>
            </a: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: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於姊妹校參與任一論文發表會，回國後即</a:t>
            </a: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         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　可免參與「</a:t>
            </a:r>
            <a:r>
              <a:rPr lang="zh-TW" altLang="en-US" sz="2800" b="1" dirty="0">
                <a:solidFill>
                  <a:srgbClr val="FF0000"/>
                </a:solidFill>
                <a:latin typeface="Microsoft Sans Serif" panose="020B0604020202020204" pitchFamily="34" charset="0"/>
              </a:rPr>
              <a:t>中間發表會</a:t>
            </a: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」。</a:t>
            </a: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0" lvl="0" indent="0">
              <a:buNone/>
            </a:pPr>
            <a:endParaRPr lang="zh-TW" altLang="en-US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zh-TW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82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zh-TW" sz="3600" b="1" dirty="0">
                <a:latin typeface="微軟正黑體" panose="020B0604030504040204" pitchFamily="34" charset="-120"/>
              </a:rPr>
              <a:t>以上資料若有修改或異動，</a:t>
            </a:r>
            <a:endParaRPr lang="en-US" altLang="zh-TW" sz="3600" b="1" dirty="0">
              <a:latin typeface="微軟正黑體" panose="020B0604030504040204" pitchFamily="34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zh-TW" sz="3600" b="1" dirty="0">
                <a:latin typeface="微軟正黑體" panose="020B0604030504040204" pitchFamily="34" charset="-120"/>
              </a:rPr>
              <a:t>以後續系所公告補充為主</a:t>
            </a:r>
            <a:r>
              <a:rPr lang="zh-TW" altLang="en-US" sz="3600" b="1" dirty="0">
                <a:latin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146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663403"/>
            <a:ext cx="8596668" cy="15311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8800" dirty="0">
                <a:latin typeface="+mn-ea"/>
              </a:rPr>
              <a:t>Q&amp;A</a:t>
            </a:r>
            <a:endParaRPr lang="zh-TW" altLang="en-US" sz="8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537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BDD89DA-120B-4D9F-9910-41454169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zh-TW" b="1" dirty="0"/>
              <a:t>抵免</a:t>
            </a:r>
            <a:r>
              <a:rPr lang="zh-TW" altLang="en-US" b="1" dirty="0"/>
              <a:t>申請時間</a:t>
            </a:r>
            <a:r>
              <a:rPr lang="en-US" altLang="zh-TW" b="1" dirty="0"/>
              <a:t>:</a:t>
            </a:r>
            <a:endParaRPr lang="zh-TW" altLang="en-US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07B4B4C-3C99-4541-A035-3D16C4CA57B4}"/>
              </a:ext>
            </a:extLst>
          </p:cNvPr>
          <p:cNvSpPr txBox="1">
            <a:spLocks/>
          </p:cNvSpPr>
          <p:nvPr/>
        </p:nvSpPr>
        <p:spPr>
          <a:xfrm>
            <a:off x="414782" y="1312752"/>
            <a:ext cx="9573279" cy="5088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 eaLnBrk="0" hangingPunct="0">
              <a:buFont typeface="+mj-lt"/>
              <a:buAutoNum type="arabicPeriod"/>
            </a:pP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線上申請開放大約落在</a:t>
            </a:r>
            <a:r>
              <a:rPr lang="zh-TW" altLang="en-US" sz="4000" b="1" dirty="0">
                <a:solidFill>
                  <a:srgbClr val="FF0000"/>
                </a:solidFill>
                <a:latin typeface="+mn-ea"/>
              </a:rPr>
              <a:t>開學前後一週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。實際時間請依學校行事曆為主。</a:t>
            </a:r>
            <a:endParaRPr lang="en-US" altLang="zh-TW" sz="4000" b="1" dirty="0">
              <a:solidFill>
                <a:schemeClr val="tx1"/>
              </a:solidFill>
              <a:latin typeface="+mn-ea"/>
            </a:endParaRPr>
          </a:p>
          <a:p>
            <a:pPr marL="514350" indent="-514350" algn="just" eaLnBrk="0" hangingPunct="0">
              <a:buFont typeface="+mj-lt"/>
              <a:buAutoNum type="arabicPeriod"/>
            </a:pPr>
            <a:endParaRPr lang="en-US" altLang="zh-TW" sz="4000" b="1" dirty="0">
              <a:solidFill>
                <a:schemeClr val="tx1"/>
              </a:solidFill>
              <a:latin typeface="+mn-ea"/>
            </a:endParaRPr>
          </a:p>
          <a:p>
            <a:pPr marL="514350" indent="-514350" algn="just" eaLnBrk="0" hangingPunct="0">
              <a:buFont typeface="+mj-lt"/>
              <a:buAutoNum type="arabicPeriod"/>
            </a:pP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若</a:t>
            </a:r>
            <a:r>
              <a:rPr lang="en-US" altLang="zh-TW" sz="4000" b="1" dirty="0">
                <a:solidFill>
                  <a:srgbClr val="FF0000"/>
                </a:solidFill>
                <a:latin typeface="+mn-ea"/>
              </a:rPr>
              <a:t>111-2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出國，預計</a:t>
            </a:r>
            <a:r>
              <a:rPr lang="en-US" altLang="zh-TW" sz="4000" b="1" dirty="0">
                <a:solidFill>
                  <a:srgbClr val="FF0000"/>
                </a:solidFill>
                <a:latin typeface="+mn-ea"/>
              </a:rPr>
              <a:t>112-1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回國，須於</a:t>
            </a:r>
            <a:r>
              <a:rPr lang="en-US" altLang="zh-TW" sz="4000" b="1" dirty="0">
                <a:solidFill>
                  <a:srgbClr val="FF0000"/>
                </a:solidFill>
                <a:latin typeface="+mn-ea"/>
              </a:rPr>
              <a:t>112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學期開學前後一週內提出抵免申請。若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111-2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為大四最後一學期，而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112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學期開學後提出抵免，則必定會延畢，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112-1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學期抵免流程跑完後，可以在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112-1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學期拿到畢業證書。</a:t>
            </a:r>
          </a:p>
          <a:p>
            <a:pPr marL="514350" indent="-514350" algn="just" eaLnBrk="0" hangingPunct="0">
              <a:buFont typeface="+mj-lt"/>
              <a:buAutoNum type="arabicPeriod"/>
            </a:pPr>
            <a:endParaRPr lang="en-US" altLang="zh-TW" sz="4000" b="1" dirty="0">
              <a:solidFill>
                <a:schemeClr val="tx1"/>
              </a:solidFill>
              <a:latin typeface="+mn-ea"/>
            </a:endParaRPr>
          </a:p>
          <a:p>
            <a:pPr marL="0" indent="0" algn="just" eaLnBrk="0" hangingPunc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    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5886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zh-TW" b="1" dirty="0"/>
              <a:t>抵免申請方式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783" y="1312752"/>
            <a:ext cx="8061706" cy="5088048"/>
          </a:xfrm>
        </p:spPr>
        <p:txBody>
          <a:bodyPr>
            <a:normAutofit/>
          </a:bodyPr>
          <a:lstStyle/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基本上以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線上抵免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為主，但若符合以下任一情況，改為紙本申請。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抵免情形為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a.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多門抵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門課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b.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抵免外系選修學分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，符合上述任一條件，則無法申請線上抵免，一律申請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紙本抵免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。紙本申請，資料提交系務會議審議，審議通過後方可抵免。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學程抵免一律跑紙本，能否抵免請詢問外語學院秘書並提供相關文件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成績單、課程大綱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endParaRPr lang="zh-TW" altLang="zh-TW" sz="2400" b="1" dirty="0">
              <a:latin typeface="+mn-ea"/>
            </a:endParaRPr>
          </a:p>
          <a:p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492" t="14283" r="26097" b="3900"/>
          <a:stretch/>
        </p:blipFill>
        <p:spPr>
          <a:xfrm>
            <a:off x="8476489" y="1717080"/>
            <a:ext cx="3560726" cy="2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/>
          <a:lstStyle/>
          <a:p>
            <a:pPr lvl="0"/>
            <a:r>
              <a:rPr lang="zh-TW" altLang="en-US" b="1" dirty="0"/>
              <a:t>抵免流程</a:t>
            </a:r>
            <a:r>
              <a:rPr lang="en-US" altLang="zh-TW" b="1" dirty="0"/>
              <a:t>:</a:t>
            </a:r>
            <a:endParaRPr lang="zh-TW" altLang="en-US" dirty="0"/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DEC3AD0E-6854-46C1-883D-DBDC40798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571505"/>
              </p:ext>
            </p:extLst>
          </p:nvPr>
        </p:nvGraphicFramePr>
        <p:xfrm>
          <a:off x="1664496" y="1397000"/>
          <a:ext cx="3919537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內容版面配置區 5">
            <a:extLst>
              <a:ext uri="{FF2B5EF4-FFF2-40B4-BE49-F238E27FC236}">
                <a16:creationId xmlns:a16="http://schemas.microsoft.com/office/drawing/2014/main" id="{319C8BD4-3A32-4818-8039-0783C9F1B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332944"/>
              </p:ext>
            </p:extLst>
          </p:nvPr>
        </p:nvGraphicFramePr>
        <p:xfrm>
          <a:off x="5584033" y="1394234"/>
          <a:ext cx="3919537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1ADE69A9-694D-4030-ACAC-FC6B2DF2E0C9}"/>
              </a:ext>
            </a:extLst>
          </p:cNvPr>
          <p:cNvSpPr txBox="1"/>
          <p:nvPr/>
        </p:nvSpPr>
        <p:spPr>
          <a:xfrm>
            <a:off x="1964205" y="5315890"/>
            <a:ext cx="3619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*沒有成績單的同學一樣線上抵免，</a:t>
            </a:r>
            <a:endParaRPr lang="en-US" altLang="zh-TW" sz="1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實際操作請參照</a:t>
            </a:r>
            <a:r>
              <a:rPr lang="zh-TW" altLang="en-US" sz="1400" u="sng" dirty="0">
                <a:solidFill>
                  <a:srgbClr val="FF0000"/>
                </a:solidFill>
                <a:highlight>
                  <a:srgbClr val="FFFF00"/>
                </a:highlight>
              </a:rPr>
              <a:t>第</a:t>
            </a:r>
            <a:r>
              <a:rPr lang="en-US" altLang="zh-TW" sz="1400" u="sng" dirty="0">
                <a:solidFill>
                  <a:srgbClr val="FF0000"/>
                </a:solidFill>
                <a:highlight>
                  <a:srgbClr val="FFFF00"/>
                </a:highlight>
              </a:rPr>
              <a:t>8</a:t>
            </a:r>
            <a:r>
              <a:rPr lang="zh-TW" altLang="en-US" sz="1400" u="sng" dirty="0">
                <a:solidFill>
                  <a:srgbClr val="FF0000"/>
                </a:solidFill>
                <a:highlight>
                  <a:srgbClr val="FFFF00"/>
                </a:highlight>
              </a:rPr>
              <a:t>頁「抵免應檢附資料」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。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5E56AB9A-DDFD-4225-95B3-C080E04A73FB}"/>
              </a:ext>
            </a:extLst>
          </p:cNvPr>
          <p:cNvSpPr/>
          <p:nvPr/>
        </p:nvSpPr>
        <p:spPr>
          <a:xfrm>
            <a:off x="27098" y="3289255"/>
            <a:ext cx="2028674" cy="12457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400" dirty="0"/>
          </a:p>
          <a:p>
            <a:r>
              <a:rPr lang="zh-TW" altLang="en-US" sz="1200" b="1" dirty="0">
                <a:solidFill>
                  <a:schemeClr val="tx1"/>
                </a:solidFill>
                <a:latin typeface="+mn-ea"/>
              </a:rPr>
              <a:t>應檢附資料</a:t>
            </a:r>
            <a:r>
              <a:rPr lang="en-US" altLang="zh-TW" sz="1200" b="1" dirty="0">
                <a:solidFill>
                  <a:schemeClr val="tx1"/>
                </a:solidFill>
                <a:latin typeface="+mn-ea"/>
              </a:rPr>
              <a:t>:</a:t>
            </a:r>
          </a:p>
          <a:p>
            <a:r>
              <a:rPr lang="zh-TW" altLang="en-US" sz="1200" b="1" dirty="0">
                <a:solidFill>
                  <a:schemeClr val="tx1"/>
                </a:solidFill>
                <a:latin typeface="+mn-ea"/>
              </a:rPr>
              <a:t>成績單</a:t>
            </a:r>
            <a:endParaRPr lang="en-US" altLang="zh-TW" sz="1200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1200" b="1" dirty="0">
                <a:solidFill>
                  <a:schemeClr val="tx1"/>
                </a:solidFill>
                <a:latin typeface="+mn-ea"/>
              </a:rPr>
              <a:t>課程大綱</a:t>
            </a:r>
            <a:endParaRPr lang="en-US" altLang="zh-TW" sz="1200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1200" b="1" dirty="0">
                <a:solidFill>
                  <a:schemeClr val="tx1"/>
                </a:solidFill>
                <a:latin typeface="+mn-ea"/>
              </a:rPr>
              <a:t>老師同意抵免證明</a:t>
            </a:r>
            <a:r>
              <a:rPr lang="en-US" altLang="zh-TW" sz="105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050" b="1" dirty="0">
                <a:solidFill>
                  <a:schemeClr val="tx1"/>
                </a:solidFill>
                <a:latin typeface="+mn-ea"/>
              </a:rPr>
              <a:t>非必要</a:t>
            </a:r>
            <a:r>
              <a:rPr lang="en-US" altLang="zh-TW" sz="1050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r>
              <a:rPr lang="en-US" altLang="zh-TW" sz="1200" b="1" dirty="0">
                <a:solidFill>
                  <a:schemeClr val="tx1"/>
                </a:solidFill>
                <a:latin typeface="+mn-ea"/>
              </a:rPr>
              <a:t>※</a:t>
            </a:r>
            <a:r>
              <a:rPr lang="zh-TW" altLang="en-US" sz="1200" b="1" dirty="0">
                <a:solidFill>
                  <a:schemeClr val="tx1"/>
                </a:solidFill>
                <a:latin typeface="+mn-ea"/>
              </a:rPr>
              <a:t>請彙整成一個檔案上傳</a:t>
            </a:r>
          </a:p>
          <a:p>
            <a:pPr algn="ctr"/>
            <a:endParaRPr lang="zh-TW" altLang="en-US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394E376-86C9-4F57-8A7B-F986E72A5231}"/>
              </a:ext>
            </a:extLst>
          </p:cNvPr>
          <p:cNvSpPr/>
          <p:nvPr/>
        </p:nvSpPr>
        <p:spPr>
          <a:xfrm>
            <a:off x="9274002" y="3389816"/>
            <a:ext cx="1216730" cy="9904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b="1" dirty="0">
                <a:solidFill>
                  <a:schemeClr val="tx1"/>
                </a:solidFill>
              </a:rPr>
              <a:t>應檢附資料</a:t>
            </a:r>
            <a:r>
              <a:rPr lang="en-US" altLang="zh-TW" sz="1200" b="1" dirty="0">
                <a:solidFill>
                  <a:schemeClr val="tx1"/>
                </a:solidFill>
              </a:rPr>
              <a:t>:</a:t>
            </a:r>
          </a:p>
          <a:p>
            <a:r>
              <a:rPr lang="zh-TW" altLang="en-US" sz="1200" b="1" dirty="0">
                <a:solidFill>
                  <a:schemeClr val="tx1"/>
                </a:solidFill>
              </a:rPr>
              <a:t>成績單</a:t>
            </a:r>
            <a:endParaRPr lang="en-US" altLang="zh-TW" sz="1200" b="1" dirty="0">
              <a:solidFill>
                <a:schemeClr val="tx1"/>
              </a:solidFill>
            </a:endParaRPr>
          </a:p>
          <a:p>
            <a:r>
              <a:rPr lang="zh-TW" altLang="en-US" sz="1200" b="1" dirty="0">
                <a:solidFill>
                  <a:schemeClr val="tx1"/>
                </a:solidFill>
              </a:rPr>
              <a:t>課程大綱</a:t>
            </a:r>
            <a:endParaRPr lang="en-US" altLang="zh-TW" sz="1200" b="1" dirty="0">
              <a:solidFill>
                <a:schemeClr val="tx1"/>
              </a:solidFill>
            </a:endParaRPr>
          </a:p>
          <a:p>
            <a:r>
              <a:rPr lang="zh-TW" altLang="en-US" sz="1200" b="1" dirty="0">
                <a:solidFill>
                  <a:schemeClr val="tx1"/>
                </a:solidFill>
              </a:rPr>
              <a:t>抵免申請表</a:t>
            </a:r>
          </a:p>
        </p:txBody>
      </p:sp>
    </p:spTree>
    <p:extLst>
      <p:ext uri="{BB962C8B-B14F-4D97-AF65-F5344CB8AC3E}">
        <p14:creationId xmlns:p14="http://schemas.microsoft.com/office/powerpoint/2010/main" val="28413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/>
          <a:lstStyle/>
          <a:p>
            <a:pPr lvl="0"/>
            <a:r>
              <a:rPr lang="zh-TW" altLang="en-US" b="1" dirty="0"/>
              <a:t>抵免學分及注意事項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30859"/>
            <a:ext cx="9829474" cy="508804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抵免只能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申請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次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線上及紙本各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次，皆同學期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紙本需透過會議審議通過才能順利抵免成功。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※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會議不一定會通過。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系至多承認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外系選修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12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，超過不予認列。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3.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抵免學分要件，抵免課程及格分數大學部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60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分、碩士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70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分以上。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4.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學士只能抵免學士的課程，不能拿學士的課程抵免碩士課程。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5.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可抵免學分數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：</a:t>
            </a:r>
            <a:endParaRPr lang="zh-TW" altLang="zh-TW" sz="2400" b="1" dirty="0">
              <a:solidFill>
                <a:schemeClr val="tx1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研究生可抵免學分數不得超過畢業學分二分之一</a:t>
            </a:r>
            <a:r>
              <a:rPr lang="en-US" altLang="zh-TW" sz="22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不含論文</a:t>
            </a:r>
            <a:r>
              <a:rPr lang="en-US" altLang="zh-TW" sz="22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15</a:t>
            </a:r>
            <a:r>
              <a:rPr lang="zh-TW" altLang="zh-TW" sz="22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。</a:t>
            </a:r>
          </a:p>
          <a:p>
            <a:pPr marL="914400" lvl="1" indent="-514350">
              <a:buFont typeface="+mj-lt"/>
              <a:buAutoNum type="arabicPeriod"/>
            </a:pP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曾是</a:t>
            </a:r>
            <a:r>
              <a:rPr lang="zh-TW" altLang="zh-TW" sz="2200" b="1" u="sng" dirty="0">
                <a:solidFill>
                  <a:schemeClr val="tx1"/>
                </a:solidFill>
                <a:latin typeface="+mn-ea"/>
              </a:rPr>
              <a:t>研究生肆業之學生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，可抵免學分數不得超過畢業學分三分之二</a:t>
            </a:r>
            <a:r>
              <a:rPr lang="en-US" altLang="zh-TW" sz="22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不含論文</a:t>
            </a:r>
            <a:r>
              <a:rPr lang="en-US" altLang="zh-TW" sz="22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19</a:t>
            </a:r>
            <a:r>
              <a:rPr lang="zh-TW" altLang="zh-TW" sz="22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200" b="1" dirty="0">
              <a:solidFill>
                <a:schemeClr val="tx1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大學生可抵免學分數，為畢業總學分數二分之一為上限，</a:t>
            </a:r>
            <a:r>
              <a:rPr lang="zh-TW" altLang="zh-TW" sz="2400" b="1" u="sng" dirty="0">
                <a:solidFill>
                  <a:schemeClr val="tx1"/>
                </a:solidFill>
                <a:latin typeface="+mn-ea"/>
              </a:rPr>
              <a:t>四技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64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lang="zh-TW" altLang="zh-TW" sz="2400" b="1" u="sng" dirty="0">
                <a:solidFill>
                  <a:schemeClr val="tx1"/>
                </a:solidFill>
                <a:latin typeface="+mn-ea"/>
              </a:rPr>
              <a:t>二技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36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endParaRPr lang="zh-TW" altLang="zh-TW" sz="2400" b="1" dirty="0">
              <a:solidFill>
                <a:schemeClr val="tx1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endParaRPr lang="zh-TW" altLang="zh-TW" sz="22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>
              <a:buFont typeface="+mj-lt"/>
              <a:buAutoNum type="arabicPeriod"/>
            </a:pPr>
            <a:endParaRPr lang="zh-TW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083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en-US" b="1" dirty="0"/>
              <a:t>抵免課程審核</a:t>
            </a:r>
            <a:r>
              <a:rPr lang="en-US" altLang="zh-TW" b="1" dirty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782" y="1312752"/>
            <a:ext cx="9405874" cy="5088048"/>
          </a:xfrm>
        </p:spPr>
        <p:txBody>
          <a:bodyPr>
            <a:normAutofit/>
          </a:bodyPr>
          <a:lstStyle/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抵免課程應課程名稱、課程內容、課程性質，三者之一符合，方得互抵。也就是說，選擇抵免課程時，第一先看課名是否相同；課名不一樣時，內容要一樣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課程領域，例如文化抵文化、經濟抵經濟）；內容也不一樣時，性質要一樣（日語聽、說、讀、寫技能相符，非日語課程請改用外系選修學分抵免）。不過最重要的還是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「授課老師同意」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514350" indent="-514350" algn="just" eaLnBrk="0" hangingPunct="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除外系選修課程外，抵免皆須得到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授課教師同意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，建議同學事先詢問授課教師並提供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成績單及課程大綱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給老師審核。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若抵免學分為外系選修課程的學分（應英系、運籌系等外系開設課程），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課名須相符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只能抵免自己入學年度後的課程。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(109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學年入學的只能抵免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109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學年之後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)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67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zh-TW" b="1" dirty="0"/>
              <a:t>抵免</a:t>
            </a:r>
            <a:r>
              <a:rPr lang="zh-TW" altLang="en-US" b="1" dirty="0"/>
              <a:t>課程審核</a:t>
            </a:r>
            <a:r>
              <a:rPr lang="en-US" altLang="zh-TW" b="1" dirty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783" y="1312752"/>
            <a:ext cx="9524745" cy="5124624"/>
          </a:xfrm>
        </p:spPr>
        <p:txBody>
          <a:bodyPr>
            <a:normAutofit/>
          </a:bodyPr>
          <a:lstStyle/>
          <a:p>
            <a:pPr marL="514350" lvl="0" indent="-514350" algn="just" eaLnBrk="0" hangingPunct="0">
              <a:buFont typeface="+mj-lt"/>
              <a:buAutoNum type="arabicPeriod" startAt="5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特殊課程：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0" lvl="0" indent="0" algn="just" eaLnBrk="0" hangingPunct="0"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a.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「綜合日語進階」為畢業門檻補救補選課程，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不予抵免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0" lvl="0" indent="0" algn="just" eaLnBrk="0" hangingPunct="0"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b.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「實務專題」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須提供活動照片、專題海報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作品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及專題書面報告書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電子檔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，方可抵免。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 startAt="6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抵免課程難度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由易到難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：選修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&gt;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必修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&gt;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學程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&gt;&gt;&gt;&gt;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實務專題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 startAt="6"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 startAt="6"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32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zh-TW" b="1" dirty="0"/>
              <a:t>抵免</a:t>
            </a:r>
            <a:r>
              <a:rPr lang="zh-TW" altLang="en-US" b="1" dirty="0"/>
              <a:t>應檢附資料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782" y="1312752"/>
            <a:ext cx="6927850" cy="2052240"/>
          </a:xfrm>
        </p:spPr>
        <p:txBody>
          <a:bodyPr>
            <a:normAutofit fontScale="92500" lnSpcReduction="10000"/>
          </a:bodyPr>
          <a:lstStyle/>
          <a:p>
            <a:pPr marL="0" lvl="0" indent="0" algn="just" eaLnBrk="0" hangingPunct="0">
              <a:buNone/>
            </a:pP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線上抵免</a:t>
            </a:r>
            <a:endParaRPr lang="en-US" altLang="zh-TW" sz="30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留學學校成績單。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留學課程課程大綱。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教師同意抵免之信件截圖</a:t>
            </a:r>
            <a:r>
              <a:rPr lang="en-US" altLang="zh-TW" sz="19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900" b="1" dirty="0">
                <a:solidFill>
                  <a:schemeClr val="tx1"/>
                </a:solidFill>
                <a:latin typeface="+mn-ea"/>
              </a:rPr>
              <a:t>不一定要，如有請檢附</a:t>
            </a:r>
            <a:r>
              <a:rPr lang="en-US" altLang="zh-TW" sz="1900" b="1" dirty="0">
                <a:solidFill>
                  <a:schemeClr val="tx1"/>
                </a:solidFill>
                <a:latin typeface="+mn-ea"/>
              </a:rPr>
              <a:t>)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endParaRPr lang="zh-TW" altLang="en-US" sz="240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00591A9C-74B3-4CC6-A571-373AD23C70B3}"/>
              </a:ext>
            </a:extLst>
          </p:cNvPr>
          <p:cNvSpPr txBox="1">
            <a:spLocks/>
          </p:cNvSpPr>
          <p:nvPr/>
        </p:nvSpPr>
        <p:spPr>
          <a:xfrm>
            <a:off x="414782" y="3429000"/>
            <a:ext cx="6744970" cy="252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Font typeface="Wingdings 3" charset="2"/>
              <a:buNone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紙本抵免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514350" indent="-514350" algn="just" eaLnBrk="0" hangingPunct="0">
              <a:buFont typeface="+mj-lt"/>
              <a:buAutoNum type="arabicPeriod"/>
            </a:pPr>
            <a:r>
              <a:rPr lang="zh-TW" altLang="en-US" sz="2600" b="1" dirty="0">
                <a:solidFill>
                  <a:schemeClr val="tx1"/>
                </a:solidFill>
                <a:latin typeface="+mn-ea"/>
              </a:rPr>
              <a:t>抵免申請單。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除了外系選修學分外，提交時要有授課老師同意抵免的簽名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514350" indent="-514350" algn="just" eaLnBrk="0" hangingPunct="0">
              <a:buFont typeface="+mj-lt"/>
              <a:buAutoNum type="arabicPeriod"/>
            </a:pPr>
            <a:r>
              <a:rPr lang="zh-TW" altLang="en-US" sz="2600" b="1" dirty="0">
                <a:solidFill>
                  <a:schemeClr val="tx1"/>
                </a:solidFill>
                <a:latin typeface="+mn-ea"/>
              </a:rPr>
              <a:t>留學學校成績單。</a:t>
            </a:r>
            <a:endParaRPr lang="en-US" altLang="zh-TW" sz="2600" b="1" dirty="0">
              <a:solidFill>
                <a:schemeClr val="tx1"/>
              </a:solidFill>
              <a:latin typeface="+mn-ea"/>
            </a:endParaRPr>
          </a:p>
          <a:p>
            <a:pPr marL="514350" indent="-514350" algn="just" eaLnBrk="0" hangingPunct="0">
              <a:buFont typeface="+mj-lt"/>
              <a:buAutoNum type="arabicPeriod"/>
            </a:pPr>
            <a:r>
              <a:rPr lang="zh-TW" altLang="en-US" sz="2600" b="1" dirty="0">
                <a:solidFill>
                  <a:schemeClr val="tx1"/>
                </a:solidFill>
                <a:latin typeface="+mn-ea"/>
              </a:rPr>
              <a:t>留學課程課程大綱。</a:t>
            </a:r>
            <a:endParaRPr lang="en-US" altLang="zh-TW" sz="2600" b="1" dirty="0">
              <a:solidFill>
                <a:schemeClr val="tx1"/>
              </a:solidFill>
              <a:latin typeface="+mn-ea"/>
            </a:endParaRPr>
          </a:p>
          <a:p>
            <a:endParaRPr lang="zh-TW" altLang="en-US" sz="2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1D58E12-9465-4ED4-8524-B598E8B3B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632" y="4068144"/>
            <a:ext cx="4560018" cy="784635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F641E5BC-B2C5-40B5-BA25-78079884D124}"/>
              </a:ext>
            </a:extLst>
          </p:cNvPr>
          <p:cNvSpPr/>
          <p:nvPr/>
        </p:nvSpPr>
        <p:spPr>
          <a:xfrm>
            <a:off x="1430436" y="5769426"/>
            <a:ext cx="8317068" cy="957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重要</a:t>
            </a:r>
            <a:r>
              <a:rPr lang="en-US" altLang="zh-TW" sz="2400" b="1" dirty="0">
                <a:solidFill>
                  <a:srgbClr val="FF0000"/>
                </a:solidFill>
              </a:rPr>
              <a:t>!!</a:t>
            </a:r>
            <a:r>
              <a:rPr lang="zh-TW" altLang="en-US" sz="2400" b="1" dirty="0">
                <a:solidFill>
                  <a:srgbClr val="FF0000"/>
                </a:solidFill>
              </a:rPr>
              <a:t>除了抵免外系選修學分外，不論線上或紙本抵免，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皆應事先詢問授課教師是否同意抵免</a:t>
            </a:r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0525B789-4758-47D3-B876-E4FC07A55F6E}"/>
              </a:ext>
            </a:extLst>
          </p:cNvPr>
          <p:cNvSpPr/>
          <p:nvPr/>
        </p:nvSpPr>
        <p:spPr>
          <a:xfrm>
            <a:off x="4114800" y="1060704"/>
            <a:ext cx="4919472" cy="1273596"/>
          </a:xfrm>
          <a:prstGeom prst="wedgeRoundRectCallout">
            <a:avLst>
              <a:gd name="adj1" fmla="val -56140"/>
              <a:gd name="adj2" fmla="val 23410"/>
              <a:gd name="adj3" fmla="val 16667"/>
            </a:avLst>
          </a:prstGeom>
          <a:solidFill>
            <a:srgbClr val="E294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latin typeface="+mn-ea"/>
              </a:rPr>
              <a:t>尚未拿到成績單時，請先上傳空白</a:t>
            </a:r>
            <a:r>
              <a:rPr lang="en-US" altLang="zh-TW" sz="1800" b="1" dirty="0">
                <a:solidFill>
                  <a:schemeClr val="bg1"/>
                </a:solidFill>
                <a:latin typeface="+mn-ea"/>
              </a:rPr>
              <a:t>word</a:t>
            </a:r>
            <a:r>
              <a:rPr lang="zh-TW" altLang="en-US" sz="1800" b="1" dirty="0">
                <a:solidFill>
                  <a:schemeClr val="bg1"/>
                </a:solidFill>
                <a:latin typeface="+mn-ea"/>
              </a:rPr>
              <a:t>檔，檔案名稱為「成績單後補」。系辦先行審核課程名稱及學分數，沒問題會先退回，請同學拿到成績單後再送一次申請。</a:t>
            </a:r>
            <a:endParaRPr lang="zh-TW" altLang="zh-TW" sz="16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64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en-US" b="1" dirty="0"/>
              <a:t>抵免會利用到的網站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783" y="1312752"/>
            <a:ext cx="9561321" cy="5124624"/>
          </a:xfrm>
        </p:spPr>
        <p:txBody>
          <a:bodyPr>
            <a:normAutofit/>
          </a:bodyPr>
          <a:lstStyle/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學分抵免系統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路徑：學校網頁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在學學生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教學服務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400" b="1" u="sng" dirty="0">
                <a:solidFill>
                  <a:srgbClr val="FF0000"/>
                </a:solidFill>
                <a:latin typeface="+mn-ea"/>
                <a:hlinkClick r:id="rId2"/>
              </a:rPr>
              <a:t>學分抵免申請 系統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）提出申請時，請將抵免相關附件彙整成一個電子檔後上傳。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514350" indent="-514350" algn="just" eaLnBrk="0" hangingPunct="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紙本抵免申請表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路徑：學校➙教務處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表單下載➙ 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  <a:hlinkClick r:id="rId3"/>
              </a:rPr>
              <a:t>學習輔導組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課程查詢系統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路徑：學校網頁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訪客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  <a:hlinkClick r:id="rId4"/>
              </a:rPr>
              <a:t>課程查詢系統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學分抵免對照表及分數對照表（路徑：本系網➙課程規劃➙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  <a:hlinkClick r:id="rId5"/>
              </a:rPr>
              <a:t>學分抵免及課程異動等相關課程</a:t>
            </a:r>
            <a:r>
              <a:rPr lang="zh-TW" altLang="en-US" sz="2400" b="1">
                <a:solidFill>
                  <a:schemeClr val="tx1"/>
                </a:solidFill>
                <a:latin typeface="+mn-ea"/>
                <a:hlinkClick r:id="rId5"/>
              </a:rPr>
              <a:t>表單</a:t>
            </a:r>
            <a:r>
              <a:rPr lang="zh-TW" altLang="en-US" sz="2400" b="1">
                <a:solidFill>
                  <a:schemeClr val="tx1"/>
                </a:solidFill>
                <a:latin typeface="+mn-ea"/>
              </a:rPr>
              <a:t>）</a:t>
            </a:r>
            <a:endParaRPr lang="zh-TW" altLang="en-US" sz="24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F330C70-1CCE-49C4-AF71-4F0C9E5FA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95" y="4568952"/>
            <a:ext cx="6954230" cy="17282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6C4EA7B-4311-47A0-8C94-4D6C714F5A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9837" y="4568952"/>
            <a:ext cx="4136369" cy="16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多面向">
  <a:themeElements>
    <a:clrScheme name="自訂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242852"/>
      </a:hlink>
      <a:folHlink>
        <a:srgbClr val="3EBBF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953</TotalTime>
  <Words>1166</Words>
  <Application>Microsoft Office PowerPoint</Application>
  <PresentationFormat>寬螢幕</PresentationFormat>
  <Paragraphs>86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微軟正黑體</vt:lpstr>
      <vt:lpstr>Arial</vt:lpstr>
      <vt:lpstr>Microsoft Sans Serif</vt:lpstr>
      <vt:lpstr>Trebuchet MS</vt:lpstr>
      <vt:lpstr>Wingdings</vt:lpstr>
      <vt:lpstr>Wingdings 3</vt:lpstr>
      <vt:lpstr>多面向</vt:lpstr>
      <vt:lpstr>應日系交換留學抵免說明會 </vt:lpstr>
      <vt:lpstr>抵免申請時間:</vt:lpstr>
      <vt:lpstr>抵免申請方式</vt:lpstr>
      <vt:lpstr>抵免流程:</vt:lpstr>
      <vt:lpstr>抵免學分及注意事項</vt:lpstr>
      <vt:lpstr>抵免課程審核1</vt:lpstr>
      <vt:lpstr>抵免課程審核2</vt:lpstr>
      <vt:lpstr>抵免應檢附資料</vt:lpstr>
      <vt:lpstr>抵免會利用到的網站</vt:lpstr>
      <vt:lpstr>其他: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應日系交換留學抵免說明會</dc:title>
  <dc:creator>黃卉君</dc:creator>
  <cp:lastModifiedBy>USER</cp:lastModifiedBy>
  <cp:revision>72</cp:revision>
  <dcterms:created xsi:type="dcterms:W3CDTF">2022-11-14T01:07:56Z</dcterms:created>
  <dcterms:modified xsi:type="dcterms:W3CDTF">2025-02-14T01:36:59Z</dcterms:modified>
</cp:coreProperties>
</file>