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60" r:id="rId4"/>
    <p:sldId id="261" r:id="rId5"/>
    <p:sldId id="265" r:id="rId6"/>
    <p:sldId id="264" r:id="rId7"/>
    <p:sldId id="267" r:id="rId8"/>
    <p:sldId id="266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3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1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6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81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227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43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40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85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8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07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32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11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01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9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61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55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C88FB-1CAB-400D-B956-3E50CB053041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72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s3.nkust.edu.tw/Waiv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jp.nkust.edu.tw/p/404-1074-15578.php?Lang=zh-t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L-2-10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/>
              <a:t>應日系交換留學抵免說明會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主講人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: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應日系辦 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3980636" y="210739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 smtClean="0"/>
              <a:t>      </a:t>
            </a:r>
            <a:r>
              <a:rPr lang="zh-TW" altLang="en-US" sz="2000" dirty="0" smtClean="0"/>
              <a:t>日期</a:t>
            </a:r>
            <a:r>
              <a:rPr lang="en-US" altLang="zh-TW" sz="2000" dirty="0" smtClean="0"/>
              <a:t>:2024</a:t>
            </a:r>
            <a:r>
              <a:rPr lang="zh-TW" altLang="en-US" sz="2000" dirty="0" smtClean="0"/>
              <a:t>年</a:t>
            </a:r>
            <a:r>
              <a:rPr lang="en-US" altLang="zh-TW" sz="2000" dirty="0"/>
              <a:t>4</a:t>
            </a:r>
            <a:r>
              <a:rPr lang="zh-TW" altLang="en-US" sz="2000" dirty="0" smtClean="0"/>
              <a:t>月</a:t>
            </a:r>
            <a:r>
              <a:rPr lang="en-US" altLang="zh-TW" sz="2000" dirty="0" smtClean="0"/>
              <a:t>24</a:t>
            </a:r>
            <a:r>
              <a:rPr lang="zh-TW" altLang="en-US" sz="2000" dirty="0" smtClean="0"/>
              <a:t>日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7250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/>
          <a:lstStyle/>
          <a:p>
            <a:pPr lvl="0"/>
            <a:r>
              <a:rPr lang="zh-TW" altLang="zh-TW" b="1" dirty="0"/>
              <a:t>注意事項</a:t>
            </a:r>
            <a:r>
              <a:rPr lang="en-US" altLang="zh-TW" b="1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30859"/>
            <a:ext cx="9829474" cy="5088048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zh-TW" altLang="zh-TW" sz="2400" b="1" dirty="0" smtClean="0">
                <a:solidFill>
                  <a:schemeClr val="tx1"/>
                </a:solidFill>
                <a:latin typeface="+mn-ea"/>
              </a:rPr>
              <a:t>抵免只</a:t>
            </a: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能申請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zh-TW" sz="2400" b="1" dirty="0" smtClean="0">
                <a:solidFill>
                  <a:schemeClr val="tx1"/>
                </a:solidFill>
                <a:latin typeface="+mn-ea"/>
              </a:rPr>
              <a:t>次。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線上及紙本各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次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紙本需透過會議審議通過才能順利抵免成功。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※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會議不一定會通過。</a:t>
            </a:r>
            <a:endParaRPr lang="en-US" altLang="zh-TW" sz="2400" b="1" dirty="0" smtClean="0">
              <a:solidFill>
                <a:srgbClr val="FF0000"/>
              </a:solidFill>
              <a:latin typeface="+mn-ea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如要多門課抵一門、抵外系選修課程等，線上系統無法操作之抵免方式，請改由紙本申請，會議審議通過後方可抵免。</a:t>
            </a:r>
            <a:endParaRPr lang="zh-TW" altLang="zh-TW" sz="2400" b="1" dirty="0">
              <a:solidFill>
                <a:schemeClr val="tx1"/>
              </a:solidFill>
              <a:latin typeface="+mn-ea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可抵免學分數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:</a:t>
            </a:r>
            <a:endParaRPr lang="zh-TW" altLang="zh-TW" sz="2400" b="1" dirty="0">
              <a:solidFill>
                <a:schemeClr val="tx1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研究生可抵免學分數不得超過畢業學分二分之一</a:t>
            </a:r>
            <a:r>
              <a:rPr lang="en-US" altLang="zh-TW" sz="22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不含論文</a:t>
            </a:r>
            <a:r>
              <a:rPr lang="en-US" altLang="zh-TW" sz="22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，</a:t>
            </a:r>
            <a:r>
              <a:rPr lang="en-US" altLang="zh-TW" sz="2200" b="1" dirty="0">
                <a:solidFill>
                  <a:srgbClr val="FF0000"/>
                </a:solidFill>
                <a:latin typeface="+mn-ea"/>
              </a:rPr>
              <a:t>15</a:t>
            </a:r>
            <a:r>
              <a:rPr lang="zh-TW" altLang="zh-TW" sz="2200" b="1" dirty="0">
                <a:solidFill>
                  <a:srgbClr val="FF0000"/>
                </a:solidFill>
                <a:latin typeface="+mn-ea"/>
              </a:rPr>
              <a:t>學分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。</a:t>
            </a:r>
          </a:p>
          <a:p>
            <a:pPr marL="914400" lvl="1" indent="-514350">
              <a:buFont typeface="+mj-lt"/>
              <a:buAutoNum type="arabicPeriod"/>
            </a:pP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曾是</a:t>
            </a:r>
            <a:r>
              <a:rPr lang="zh-TW" altLang="zh-TW" sz="2200" b="1" u="sng" dirty="0">
                <a:solidFill>
                  <a:schemeClr val="tx1"/>
                </a:solidFill>
                <a:latin typeface="+mn-ea"/>
              </a:rPr>
              <a:t>研究生肆業之學生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，可抵免學分數不得超過畢業學分三分之二</a:t>
            </a:r>
            <a:r>
              <a:rPr lang="en-US" altLang="zh-TW" sz="22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不含論文</a:t>
            </a:r>
            <a:r>
              <a:rPr lang="en-US" altLang="zh-TW" sz="22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，</a:t>
            </a:r>
            <a:r>
              <a:rPr lang="en-US" altLang="zh-TW" sz="2200" b="1" dirty="0">
                <a:solidFill>
                  <a:srgbClr val="FF0000"/>
                </a:solidFill>
                <a:latin typeface="+mn-ea"/>
              </a:rPr>
              <a:t>19</a:t>
            </a:r>
            <a:r>
              <a:rPr lang="zh-TW" altLang="zh-TW" sz="2200" b="1" dirty="0">
                <a:solidFill>
                  <a:srgbClr val="FF0000"/>
                </a:solidFill>
                <a:latin typeface="+mn-ea"/>
              </a:rPr>
              <a:t>學分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。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大學生可抵免學分數，為畢業總學分數二分之一為上限</a:t>
            </a:r>
            <a:r>
              <a:rPr lang="zh-TW" altLang="zh-TW" sz="2400" b="1" dirty="0" smtClean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zh-TW" sz="2400" b="1" u="sng" dirty="0" smtClean="0">
                <a:solidFill>
                  <a:schemeClr val="tx1"/>
                </a:solidFill>
                <a:latin typeface="+mn-ea"/>
              </a:rPr>
              <a:t>四</a:t>
            </a:r>
            <a:r>
              <a:rPr lang="zh-TW" altLang="zh-TW" sz="2400" b="1" u="sng" dirty="0">
                <a:solidFill>
                  <a:schemeClr val="tx1"/>
                </a:solidFill>
                <a:latin typeface="+mn-ea"/>
              </a:rPr>
              <a:t>技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64</a:t>
            </a:r>
            <a:r>
              <a:rPr lang="zh-TW" altLang="zh-TW" sz="2400" b="1" dirty="0">
                <a:solidFill>
                  <a:srgbClr val="FF0000"/>
                </a:solidFill>
                <a:latin typeface="+mn-ea"/>
              </a:rPr>
              <a:t>學分</a:t>
            </a: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lang="zh-TW" altLang="zh-TW" sz="2400" b="1" u="sng" dirty="0">
                <a:solidFill>
                  <a:schemeClr val="tx1"/>
                </a:solidFill>
                <a:latin typeface="+mn-ea"/>
              </a:rPr>
              <a:t>二技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36</a:t>
            </a:r>
            <a:r>
              <a:rPr lang="zh-TW" altLang="zh-TW" sz="2400" b="1" dirty="0">
                <a:solidFill>
                  <a:srgbClr val="FF0000"/>
                </a:solidFill>
                <a:latin typeface="+mn-ea"/>
              </a:rPr>
              <a:t>學分</a:t>
            </a:r>
            <a:r>
              <a:rPr lang="zh-TW" altLang="zh-TW" sz="2400" b="1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抵免</a:t>
            </a:r>
            <a:r>
              <a:rPr lang="zh-TW" altLang="zh-TW" sz="2400" b="1" dirty="0">
                <a:solidFill>
                  <a:srgbClr val="FF0000"/>
                </a:solidFill>
                <a:latin typeface="+mn-ea"/>
              </a:rPr>
              <a:t>科目名稱</a:t>
            </a: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或</a:t>
            </a:r>
            <a:r>
              <a:rPr lang="zh-TW" altLang="zh-TW" sz="2400" b="1" dirty="0">
                <a:solidFill>
                  <a:srgbClr val="FF0000"/>
                </a:solidFill>
                <a:latin typeface="+mn-ea"/>
              </a:rPr>
              <a:t>實質內涵</a:t>
            </a: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應</a:t>
            </a:r>
            <a:r>
              <a:rPr lang="zh-TW" altLang="zh-TW" sz="2400" b="1" dirty="0" smtClean="0">
                <a:solidFill>
                  <a:schemeClr val="tx1"/>
                </a:solidFill>
                <a:latin typeface="+mn-ea"/>
              </a:rPr>
              <a:t>相符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，不得抵免本系「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綜合日語進階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」、「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實務專題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」之課程。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zh-TW" sz="24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>
              <a:buFont typeface="+mj-lt"/>
              <a:buAutoNum type="arabicPeriod"/>
            </a:pPr>
            <a:endParaRPr lang="zh-TW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47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>
            <a:normAutofit/>
          </a:bodyPr>
          <a:lstStyle/>
          <a:p>
            <a:r>
              <a:rPr lang="zh-TW" altLang="zh-TW" b="1" dirty="0"/>
              <a:t>抵免申請</a:t>
            </a:r>
            <a:r>
              <a:rPr lang="zh-TW" altLang="zh-TW" b="1" dirty="0" smtClean="0"/>
              <a:t>方式</a:t>
            </a:r>
            <a:r>
              <a:rPr lang="en-US" altLang="zh-TW" b="1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782" y="1312752"/>
            <a:ext cx="9573279" cy="5088048"/>
          </a:xfrm>
        </p:spPr>
        <p:txBody>
          <a:bodyPr>
            <a:normAutofit/>
          </a:bodyPr>
          <a:lstStyle/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至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學校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網頁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在學學生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教學服務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➙12.</a:t>
            </a:r>
            <a:r>
              <a:rPr lang="zh-TW" altLang="en-US" sz="2800" b="1" u="sng" dirty="0">
                <a:solidFill>
                  <a:srgbClr val="FF0000"/>
                </a:solidFill>
                <a:latin typeface="+mn-ea"/>
                <a:hlinkClick r:id="rId2"/>
              </a:rPr>
              <a:t>學分抵免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+mn-ea"/>
                <a:hlinkClick r:id="rId2"/>
              </a:rPr>
              <a:t>申請  系統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，提出申請時，請上傳該抵免課程之</a:t>
            </a:r>
            <a:r>
              <a:rPr lang="zh-TW" altLang="en-US" sz="2800" b="1" u="sng" dirty="0">
                <a:solidFill>
                  <a:srgbClr val="FF0000"/>
                </a:solidFill>
                <a:latin typeface="+mn-ea"/>
              </a:rPr>
              <a:t>成績單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電子檔</a:t>
            </a:r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，尚未拿到成績單時，請先上傳空白</a:t>
            </a:r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word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並註明成績單後補。</a:t>
            </a:r>
            <a:endParaRPr lang="zh-TW" altLang="zh-TW" sz="2400" b="1" dirty="0">
              <a:latin typeface="+mn-ea"/>
            </a:endParaRPr>
          </a:p>
          <a:p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5492" t="14283" r="26097" b="3900"/>
          <a:stretch/>
        </p:blipFill>
        <p:spPr>
          <a:xfrm>
            <a:off x="2330778" y="2960411"/>
            <a:ext cx="4817368" cy="30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3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>
            <a:normAutofit/>
          </a:bodyPr>
          <a:lstStyle/>
          <a:p>
            <a:r>
              <a:rPr lang="zh-TW" altLang="zh-TW" b="1" dirty="0"/>
              <a:t>抵免申請</a:t>
            </a:r>
            <a:r>
              <a:rPr lang="zh-TW" altLang="zh-TW" b="1" dirty="0" smtClean="0"/>
              <a:t>方式</a:t>
            </a:r>
            <a:r>
              <a:rPr lang="en-US" altLang="zh-TW" b="1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12752"/>
            <a:ext cx="9000820" cy="508804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抵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免成績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查詢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本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系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網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課程規劃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  <a:hlinkClick r:id="rId2"/>
              </a:rPr>
              <a:t>學分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  <a:hlinkClick r:id="rId2"/>
              </a:rPr>
              <a:t>抵免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  <a:hlinkClick r:id="rId2"/>
              </a:rPr>
              <a:t>對照表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查詢。</a:t>
            </a:r>
            <a:endParaRPr lang="en-US" altLang="zh-TW" sz="2800" b="1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8134" t="9935" r="11922" b="4958"/>
          <a:stretch/>
        </p:blipFill>
        <p:spPr>
          <a:xfrm>
            <a:off x="796705" y="2390115"/>
            <a:ext cx="8401615" cy="416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6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>
            <a:normAutofit/>
          </a:bodyPr>
          <a:lstStyle/>
          <a:p>
            <a:r>
              <a:rPr lang="zh-TW" altLang="zh-TW" b="1" dirty="0"/>
              <a:t>抵免申請</a:t>
            </a:r>
            <a:r>
              <a:rPr lang="zh-TW" altLang="zh-TW" b="1" dirty="0" smtClean="0"/>
              <a:t>方式</a:t>
            </a:r>
            <a:r>
              <a:rPr lang="en-US" altLang="zh-TW" b="1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8202" y="1330336"/>
            <a:ext cx="11593798" cy="508804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altLang="zh-TW" sz="28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112</a:t>
            </a:r>
            <a:r>
              <a:rPr lang="zh-TW" altLang="en-US" sz="28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學年度抵免時程</a:t>
            </a:r>
            <a:r>
              <a:rPr lang="en-US" altLang="zh-TW" sz="28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:</a:t>
            </a:r>
          </a:p>
          <a:p>
            <a:pPr marL="533400" lv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112-1</a:t>
            </a:r>
            <a:r>
              <a:rPr lang="zh-TW" altLang="en-US" sz="28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學年度</a:t>
            </a:r>
            <a:r>
              <a:rPr lang="en-US" altLang="zh-TW" sz="28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(8/28-9/15)</a:t>
            </a:r>
            <a:r>
              <a:rPr lang="zh-TW" altLang="en-US" sz="28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、</a:t>
            </a:r>
            <a:r>
              <a:rPr lang="en-US" altLang="zh-TW" sz="2800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112-2</a:t>
            </a:r>
            <a:r>
              <a:rPr lang="zh-TW" altLang="en-US" sz="28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學年度</a:t>
            </a:r>
            <a:r>
              <a:rPr lang="en-US" altLang="zh-TW" sz="2800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(2/5-2/23)</a:t>
            </a:r>
            <a:r>
              <a:rPr lang="zh-TW" altLang="en-US" sz="28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，需要在這段時間提出申請。</a:t>
            </a:r>
            <a:endParaRPr lang="en-US" altLang="zh-TW" sz="2800" dirty="0" smtClean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marL="533400" lvl="0" indent="-533400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例如</a:t>
            </a:r>
            <a:r>
              <a:rPr lang="en-US" altLang="zh-TW" sz="28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:</a:t>
            </a:r>
            <a:r>
              <a:rPr lang="en-US" altLang="zh-TW" sz="2800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111-2</a:t>
            </a:r>
            <a:r>
              <a:rPr lang="zh-TW" altLang="en-US" sz="28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出國，預計</a:t>
            </a:r>
            <a:r>
              <a:rPr lang="en-US" altLang="zh-TW" sz="2800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112-1</a:t>
            </a:r>
            <a:r>
              <a:rPr lang="zh-TW" altLang="en-US" sz="28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回國，需於</a:t>
            </a:r>
            <a:r>
              <a:rPr lang="en-US" altLang="zh-TW" sz="2800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112/2/23</a:t>
            </a:r>
            <a:r>
              <a:rPr lang="zh-TW" altLang="en-US" sz="28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前提出抵免申請。</a:t>
            </a:r>
            <a:endParaRPr lang="en-US" altLang="zh-TW" sz="2800" dirty="0" smtClean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marL="533400" indent="-533400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校務系統</a:t>
            </a:r>
            <a:r>
              <a:rPr lang="en-US" altLang="zh-TW" sz="24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➙</a:t>
            </a:r>
            <a:r>
              <a:rPr lang="zh-TW" altLang="en-US" sz="24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查詢</a:t>
            </a:r>
            <a:r>
              <a:rPr lang="en-US" altLang="zh-TW" sz="24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➙</a:t>
            </a:r>
            <a:r>
              <a:rPr lang="zh-TW" altLang="en-US" sz="2400" u="sng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課程資料</a:t>
            </a:r>
            <a:r>
              <a:rPr lang="zh-TW" altLang="en-US" sz="24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。</a:t>
            </a:r>
            <a:r>
              <a:rPr lang="en-US" altLang="zh-TW" sz="24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注意</a:t>
            </a:r>
            <a:r>
              <a:rPr lang="en-US" altLang="zh-TW" sz="24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!109</a:t>
            </a:r>
            <a:r>
              <a:rPr lang="zh-TW" altLang="en-US" sz="24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學年入學的只能抵免</a:t>
            </a:r>
            <a:r>
              <a:rPr lang="en-US" altLang="zh-TW" sz="24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109</a:t>
            </a:r>
            <a:r>
              <a:rPr lang="zh-TW" altLang="en-US" sz="240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學年之後</a:t>
            </a:r>
            <a:endParaRPr lang="en-US" altLang="zh-TW" sz="2400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marL="533400" lvl="0" indent="-533400">
              <a:buFont typeface="Wingdings" panose="05000000000000000000" pitchFamily="2" charset="2"/>
              <a:buChar char="Ø"/>
            </a:pPr>
            <a:endParaRPr lang="zh-TW" altLang="zh-TW" sz="2400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25" y="4392147"/>
            <a:ext cx="9222630" cy="22914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89263" y="4514662"/>
            <a:ext cx="1050202" cy="552261"/>
          </a:xfrm>
          <a:prstGeom prst="rect">
            <a:avLst/>
          </a:prstGeom>
          <a:solidFill>
            <a:srgbClr val="6B3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392127" y="306715"/>
            <a:ext cx="36032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/>
              <a:t>注意</a:t>
            </a:r>
            <a:r>
              <a:rPr lang="en-US" altLang="zh-TW" sz="2200" b="1" dirty="0" smtClean="0"/>
              <a:t>!</a:t>
            </a:r>
            <a:r>
              <a:rPr lang="zh-TW" altLang="en-US" sz="2200" b="1" dirty="0" smtClean="0"/>
              <a:t>沒有拿到成績單的同學可先提出申請，之後再補上傳即可，若沒有要申請抵免，則可不需申請</a:t>
            </a:r>
            <a:endParaRPr lang="en-US" altLang="zh-TW" sz="2200" b="1" dirty="0" smtClean="0"/>
          </a:p>
        </p:txBody>
      </p:sp>
      <p:sp>
        <p:nvSpPr>
          <p:cNvPr id="10" name="圓角矩形圖說文字 9"/>
          <p:cNvSpPr/>
          <p:nvPr/>
        </p:nvSpPr>
        <p:spPr>
          <a:xfrm>
            <a:off x="5392127" y="87923"/>
            <a:ext cx="3603279" cy="161537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2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/>
          <a:lstStyle/>
          <a:p>
            <a:pPr lvl="0"/>
            <a:r>
              <a:rPr lang="zh-TW" altLang="en-US" b="1" dirty="0"/>
              <a:t>其他</a:t>
            </a:r>
            <a:r>
              <a:rPr lang="en-US" altLang="zh-TW" b="1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30859"/>
            <a:ext cx="9000820" cy="508804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altLang="zh-TW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1.	</a:t>
            </a:r>
            <a:r>
              <a:rPr lang="zh-TW" altLang="en-US" sz="2800" b="1" dirty="0" smtClean="0">
                <a:solidFill>
                  <a:schemeClr val="tx1"/>
                </a:solidFill>
                <a:latin typeface="Microsoft Sans Serif" panose="020B0604020202020204" pitchFamily="34" charset="0"/>
                <a:hlinkClick r:id="rId2" action="ppaction://hlinkfile"/>
              </a:rPr>
              <a:t>查詢國</a:t>
            </a: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  <a:hlinkClick r:id="rId2" action="ppaction://hlinkfile"/>
              </a:rPr>
              <a:t>立高雄科技大學學生學分抵免要點</a:t>
            </a:r>
            <a:endParaRPr lang="zh-TW" altLang="en-US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2.	</a:t>
            </a: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出國前先確認本身未修畢學分數，以利回國後</a:t>
            </a:r>
            <a:r>
              <a:rPr lang="zh-TW" altLang="en-US" sz="2800" b="1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順利 </a:t>
            </a:r>
            <a:endParaRPr lang="en-US" altLang="zh-TW" sz="2800" b="1" dirty="0" smtClean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          </a:t>
            </a:r>
            <a:r>
              <a:rPr lang="zh-TW" altLang="en-US" sz="2800" b="1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畢業</a:t>
            </a: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。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altLang="zh-TW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3</a:t>
            </a:r>
            <a:r>
              <a:rPr lang="en-US" altLang="zh-TW" sz="2800" b="1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.  </a:t>
            </a:r>
            <a:r>
              <a:rPr lang="zh-TW" altLang="en-US" sz="2800" b="1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抵</a:t>
            </a: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免學分要件，該抵免課程需是及格分數</a:t>
            </a:r>
            <a:r>
              <a:rPr lang="en-US" altLang="zh-TW" sz="2800" b="1" dirty="0">
                <a:solidFill>
                  <a:srgbClr val="FF0000"/>
                </a:solidFill>
                <a:latin typeface="Microsoft Sans Serif" panose="020B0604020202020204" pitchFamily="34" charset="0"/>
              </a:rPr>
              <a:t>60</a:t>
            </a:r>
            <a:r>
              <a:rPr lang="zh-TW" altLang="en-US" sz="2800" b="1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分</a:t>
            </a:r>
            <a:r>
              <a:rPr lang="en-US" altLang="zh-TW" sz="2800" b="1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大</a:t>
            </a:r>
            <a:endParaRPr lang="en-US" altLang="zh-TW" sz="2800" b="1" dirty="0" smtClean="0">
              <a:solidFill>
                <a:srgbClr val="FF0000"/>
              </a:solidFill>
              <a:latin typeface="Microsoft Sans Serif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zh-TW" sz="2800" b="1" dirty="0">
                <a:solidFill>
                  <a:srgbClr val="FF0000"/>
                </a:solidFill>
                <a:latin typeface="Microsoft Sans Serif" panose="020B0604020202020204" pitchFamily="34" charset="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        </a:t>
            </a:r>
            <a:r>
              <a:rPr lang="zh-TW" altLang="en-US" sz="2800" b="1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學</a:t>
            </a:r>
            <a:r>
              <a:rPr lang="en-US" altLang="zh-TW" sz="2800" b="1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、</a:t>
            </a:r>
            <a:r>
              <a:rPr lang="en-US" altLang="zh-TW" sz="2800" b="1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70</a:t>
            </a:r>
            <a:r>
              <a:rPr lang="zh-TW" altLang="en-US" sz="2800" b="1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分</a:t>
            </a:r>
            <a:r>
              <a:rPr lang="en-US" altLang="zh-TW" sz="2800" b="1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碩士</a:t>
            </a:r>
            <a:r>
              <a:rPr lang="en-US" altLang="zh-TW" sz="2800" b="1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以上</a:t>
            </a: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。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altLang="zh-TW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4</a:t>
            </a:r>
            <a:r>
              <a:rPr lang="en-US" altLang="zh-TW" sz="2800" b="1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.</a:t>
            </a:r>
            <a:r>
              <a:rPr lang="en-US" altLang="zh-TW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學士只能抵免學士的課程，不能拿學士的課程抵免</a:t>
            </a:r>
            <a:endParaRPr lang="en-US" altLang="zh-TW" sz="2800" b="1" dirty="0" smtClean="0">
              <a:solidFill>
                <a:srgbClr val="FF0000"/>
              </a:solidFill>
              <a:latin typeface="Microsoft Sans Serif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zh-TW" sz="2800" b="1" dirty="0">
                <a:solidFill>
                  <a:srgbClr val="FF0000"/>
                </a:solidFill>
                <a:latin typeface="Microsoft Sans Serif" panose="020B0604020202020204" pitchFamily="34" charset="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        </a:t>
            </a:r>
            <a:r>
              <a:rPr lang="zh-TW" altLang="en-US" sz="2800" b="1" dirty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碩士課程。</a:t>
            </a:r>
            <a:endParaRPr lang="zh-TW" altLang="en-US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altLang="zh-TW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7.	</a:t>
            </a: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碩士班</a:t>
            </a:r>
            <a:r>
              <a:rPr lang="en-US" altLang="zh-TW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:</a:t>
            </a: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於姊妹校參與任一論文發表會，回國後</a:t>
            </a:r>
            <a:r>
              <a:rPr lang="zh-TW" altLang="en-US" sz="2800" b="1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即</a:t>
            </a:r>
            <a:endParaRPr lang="en-US" altLang="zh-TW" sz="2800" b="1" dirty="0" smtClean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         </a:t>
            </a:r>
            <a:r>
              <a:rPr lang="zh-TW" altLang="en-US" sz="2800" b="1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可免參與</a:t>
            </a: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「</a:t>
            </a:r>
            <a:r>
              <a:rPr lang="zh-TW" altLang="en-US" sz="2800" b="1" dirty="0">
                <a:solidFill>
                  <a:srgbClr val="FF0000"/>
                </a:solidFill>
                <a:latin typeface="Microsoft Sans Serif" panose="020B0604020202020204" pitchFamily="34" charset="0"/>
              </a:rPr>
              <a:t>中間發表會</a:t>
            </a: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」。</a:t>
            </a:r>
          </a:p>
          <a:p>
            <a:pPr marL="514350" lvl="0" indent="-514350">
              <a:buFont typeface="+mj-lt"/>
              <a:buAutoNum type="arabicPeriod"/>
            </a:pPr>
            <a:endParaRPr lang="zh-TW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82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zh-TW" sz="3600" b="1" dirty="0">
                <a:latin typeface="微軟正黑體" panose="020B0604030504040204" pitchFamily="34" charset="-120"/>
              </a:rPr>
              <a:t>以上資料若有修改或異動，</a:t>
            </a:r>
            <a:endParaRPr lang="en-US" altLang="zh-TW" sz="3600" b="1" dirty="0">
              <a:latin typeface="微軟正黑體" panose="020B0604030504040204" pitchFamily="34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zh-TW" sz="3600" b="1" dirty="0">
                <a:latin typeface="微軟正黑體" panose="020B0604030504040204" pitchFamily="34" charset="-120"/>
              </a:rPr>
              <a:t>以後續系所公告補充為主</a:t>
            </a:r>
            <a:r>
              <a:rPr lang="zh-TW" altLang="en-US" sz="3600" b="1" dirty="0">
                <a:latin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146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663403"/>
            <a:ext cx="8596668" cy="15311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8800" dirty="0" smtClean="0">
                <a:latin typeface="+mn-ea"/>
              </a:rPr>
              <a:t>Q&amp;A</a:t>
            </a:r>
            <a:endParaRPr lang="zh-TW" altLang="en-US" sz="8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53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自訂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242852"/>
      </a:hlink>
      <a:folHlink>
        <a:srgbClr val="3EBBF0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</TotalTime>
  <Words>536</Words>
  <Application>Microsoft Office PowerPoint</Application>
  <PresentationFormat>寬螢幕</PresentationFormat>
  <Paragraphs>35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Arial</vt:lpstr>
      <vt:lpstr>Microsoft Sans Serif</vt:lpstr>
      <vt:lpstr>Trebuchet MS</vt:lpstr>
      <vt:lpstr>Wingdings</vt:lpstr>
      <vt:lpstr>Wingdings 3</vt:lpstr>
      <vt:lpstr>多面向</vt:lpstr>
      <vt:lpstr>應日系交換留學抵免說明會 </vt:lpstr>
      <vt:lpstr>注意事項:</vt:lpstr>
      <vt:lpstr>抵免申請方式:</vt:lpstr>
      <vt:lpstr>抵免申請方式:</vt:lpstr>
      <vt:lpstr>抵免申請方式:</vt:lpstr>
      <vt:lpstr>其他: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應日系交換留學抵免說明會</dc:title>
  <dc:creator>黃卉君</dc:creator>
  <cp:lastModifiedBy>s2972751</cp:lastModifiedBy>
  <cp:revision>30</cp:revision>
  <dcterms:created xsi:type="dcterms:W3CDTF">2022-11-14T01:07:56Z</dcterms:created>
  <dcterms:modified xsi:type="dcterms:W3CDTF">2024-04-24T02:53:56Z</dcterms:modified>
</cp:coreProperties>
</file>